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Assistant Medium"/>
      <p:regular r:id="rId47"/>
      <p:bold r:id="rId48"/>
    </p:embeddedFont>
    <p:embeddedFont>
      <p:font typeface="Anaheim"/>
      <p:regular r:id="rId49"/>
    </p:embeddedFont>
    <p:embeddedFont>
      <p:font typeface="Assistant"/>
      <p:regular r:id="rId50"/>
      <p:bold r:id="rId51"/>
    </p:embeddedFont>
    <p:embeddedFont>
      <p:font typeface="Archivo"/>
      <p:regular r:id="rId52"/>
      <p:bold r:id="rId53"/>
      <p:italic r:id="rId54"/>
      <p:boldItalic r:id="rId55"/>
    </p:embeddedFont>
    <p:embeddedFont>
      <p:font typeface="DM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016">
          <p15:clr>
            <a:srgbClr val="747775"/>
          </p15:clr>
        </p15:guide>
        <p15:guide id="2" pos="990">
          <p15:clr>
            <a:srgbClr val="747775"/>
          </p15:clr>
        </p15:guide>
        <p15:guide id="3" pos="266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9E9B59-AA2B-4F96-A1CA-6C5CC2DD27C4}">
  <a:tblStyle styleId="{319E9B59-AA2B-4F96-A1CA-6C5CC2DD27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9D48518-9EDB-4102-A57A-2DE66D222AD6}"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016" orient="horz"/>
        <p:guide pos="990"/>
        <p:guide pos="266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ssistantMedium-bold.fntdata"/><Relationship Id="rId47" Type="http://schemas.openxmlformats.org/officeDocument/2006/relationships/font" Target="fonts/AssistantMedium-regular.fntdata"/><Relationship Id="rId49" Type="http://schemas.openxmlformats.org/officeDocument/2006/relationships/font" Target="fonts/Anahei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ssistant-bold.fntdata"/><Relationship Id="rId50" Type="http://schemas.openxmlformats.org/officeDocument/2006/relationships/font" Target="fonts/Assistant-regular.fntdata"/><Relationship Id="rId53" Type="http://schemas.openxmlformats.org/officeDocument/2006/relationships/font" Target="fonts/Archivo-bold.fntdata"/><Relationship Id="rId52" Type="http://schemas.openxmlformats.org/officeDocument/2006/relationships/font" Target="fonts/Archivo-regular.fntdata"/><Relationship Id="rId11" Type="http://schemas.openxmlformats.org/officeDocument/2006/relationships/slide" Target="slides/slide5.xml"/><Relationship Id="rId55" Type="http://schemas.openxmlformats.org/officeDocument/2006/relationships/font" Target="fonts/Archivo-boldItalic.fntdata"/><Relationship Id="rId10" Type="http://schemas.openxmlformats.org/officeDocument/2006/relationships/slide" Target="slides/slide4.xml"/><Relationship Id="rId54" Type="http://schemas.openxmlformats.org/officeDocument/2006/relationships/font" Target="fonts/Archivo-italic.fntdata"/><Relationship Id="rId13" Type="http://schemas.openxmlformats.org/officeDocument/2006/relationships/slide" Target="slides/slide7.xml"/><Relationship Id="rId57" Type="http://schemas.openxmlformats.org/officeDocument/2006/relationships/font" Target="fonts/DMSans-bold.fntdata"/><Relationship Id="rId12" Type="http://schemas.openxmlformats.org/officeDocument/2006/relationships/slide" Target="slides/slide6.xml"/><Relationship Id="rId56" Type="http://schemas.openxmlformats.org/officeDocument/2006/relationships/font" Target="fonts/DMSans-regular.fntdata"/><Relationship Id="rId15" Type="http://schemas.openxmlformats.org/officeDocument/2006/relationships/slide" Target="slides/slide9.xml"/><Relationship Id="rId59" Type="http://schemas.openxmlformats.org/officeDocument/2006/relationships/font" Target="fonts/DMSans-boldItalic.fntdata"/><Relationship Id="rId14" Type="http://schemas.openxmlformats.org/officeDocument/2006/relationships/slide" Target="slides/slide8.xml"/><Relationship Id="rId58" Type="http://schemas.openxmlformats.org/officeDocument/2006/relationships/font" Target="fonts/DM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6f1163dfb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6f1163dfb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6f1163dfb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6f1163dfb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8f32ee56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8f32ee56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8f32ee5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8f32ee5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f1163dfb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6f1163dfb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8f32ee560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8f32ee560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a1e55b97f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a1e55b97f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631893f5a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631893f5a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cdf0ad3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cdf0ad3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a12d1ecc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a12d1ecc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cdf0ad34a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cdf0ad34a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a7adc6af6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a7adc6af6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7adc6af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a7adc6af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6f1163dfb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6f1163dfb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31893f5a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631893f5a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6e33126e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6e33126e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7adc6af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7adc6af6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631893f5a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631893f5a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631893f5a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631893f5a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a12d1eccb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a12d1eccb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353b6ac6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6353b6ac6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26353b6ac6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26353b6ac6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631eb86eb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631eb86eb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631893f5a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631893f5a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6f1163dfbc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6f1163dfbc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6f1163dfb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6f1163dfb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6f1163dfb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6f1163dfb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8f32ee56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8f32ee56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2631eb86eb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2631eb86eb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6353b6ac6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6353b6ac6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a12d1eccb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a12d1eccb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ca9c8ecc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ca9c8ecc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f1163df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f1163df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ca9c8ecc4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ca9c8ecc4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ce0427ae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ce0427ae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9600" y="0"/>
            <a:ext cx="9353825" cy="5143500"/>
            <a:chOff x="-109600" y="0"/>
            <a:chExt cx="9353825" cy="5143500"/>
          </a:xfrm>
        </p:grpSpPr>
        <p:sp>
          <p:nvSpPr>
            <p:cNvPr id="10" name="Google Shape;10;p2"/>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 name="Google Shape;12;p2"/>
          <p:cNvSpPr/>
          <p:nvPr/>
        </p:nvSpPr>
        <p:spPr>
          <a:xfrm>
            <a:off x="0" y="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357280" y="868100"/>
            <a:ext cx="10023705" cy="4371548"/>
            <a:chOff x="-357280" y="868100"/>
            <a:chExt cx="10023705" cy="4371548"/>
          </a:xfrm>
        </p:grpSpPr>
        <p:sp>
          <p:nvSpPr>
            <p:cNvPr id="14" name="Google Shape;14;p2"/>
            <p:cNvSpPr/>
            <p:nvPr/>
          </p:nvSpPr>
          <p:spPr>
            <a:xfrm>
              <a:off x="4303270" y="4500613"/>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430775" y="868100"/>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8430775" y="3513575"/>
            <a:ext cx="475790" cy="475790"/>
            <a:chOff x="5104475" y="3698925"/>
            <a:chExt cx="475790" cy="475790"/>
          </a:xfrm>
        </p:grpSpPr>
        <p:sp>
          <p:nvSpPr>
            <p:cNvPr id="18" name="Google Shape;18;p2"/>
            <p:cNvSpPr/>
            <p:nvPr/>
          </p:nvSpPr>
          <p:spPr>
            <a:xfrm>
              <a:off x="5104475" y="3698925"/>
              <a:ext cx="475790" cy="475790"/>
            </a:xfrm>
            <a:custGeom>
              <a:rect b="b" l="l" r="r" t="t"/>
              <a:pathLst>
                <a:path extrusionOk="0" h="16929" w="16929">
                  <a:moveTo>
                    <a:pt x="8464" y="0"/>
                  </a:moveTo>
                  <a:cubicBezTo>
                    <a:pt x="3796" y="0"/>
                    <a:pt x="0" y="3796"/>
                    <a:pt x="0" y="8464"/>
                  </a:cubicBezTo>
                  <a:cubicBezTo>
                    <a:pt x="0" y="13133"/>
                    <a:pt x="3796" y="16928"/>
                    <a:pt x="8464" y="16928"/>
                  </a:cubicBezTo>
                  <a:cubicBezTo>
                    <a:pt x="13133" y="16928"/>
                    <a:pt x="16929" y="13133"/>
                    <a:pt x="16929" y="8464"/>
                  </a:cubicBezTo>
                  <a:cubicBezTo>
                    <a:pt x="16929" y="3796"/>
                    <a:pt x="13133" y="0"/>
                    <a:pt x="8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204306" y="3798166"/>
              <a:ext cx="276132" cy="277284"/>
            </a:xfrm>
            <a:custGeom>
              <a:rect b="b" l="l" r="r" t="t"/>
              <a:pathLst>
                <a:path extrusionOk="0" h="9866" w="9825">
                  <a:moveTo>
                    <a:pt x="4202" y="1"/>
                  </a:moveTo>
                  <a:cubicBezTo>
                    <a:pt x="3593" y="1"/>
                    <a:pt x="3289" y="285"/>
                    <a:pt x="3289" y="914"/>
                  </a:cubicBezTo>
                  <a:cubicBezTo>
                    <a:pt x="3289" y="1625"/>
                    <a:pt x="3289" y="2355"/>
                    <a:pt x="3289" y="3086"/>
                  </a:cubicBezTo>
                  <a:lnTo>
                    <a:pt x="3289" y="3289"/>
                  </a:lnTo>
                  <a:lnTo>
                    <a:pt x="873" y="3289"/>
                  </a:lnTo>
                  <a:cubicBezTo>
                    <a:pt x="305" y="3289"/>
                    <a:pt x="0" y="3594"/>
                    <a:pt x="0" y="4162"/>
                  </a:cubicBezTo>
                  <a:cubicBezTo>
                    <a:pt x="0" y="4669"/>
                    <a:pt x="0" y="5197"/>
                    <a:pt x="0" y="5705"/>
                  </a:cubicBezTo>
                  <a:cubicBezTo>
                    <a:pt x="0" y="5806"/>
                    <a:pt x="0" y="5908"/>
                    <a:pt x="21" y="6009"/>
                  </a:cubicBezTo>
                  <a:cubicBezTo>
                    <a:pt x="122" y="6374"/>
                    <a:pt x="427" y="6577"/>
                    <a:pt x="833" y="6577"/>
                  </a:cubicBezTo>
                  <a:lnTo>
                    <a:pt x="3289" y="6577"/>
                  </a:lnTo>
                  <a:lnTo>
                    <a:pt x="3289" y="6780"/>
                  </a:lnTo>
                  <a:cubicBezTo>
                    <a:pt x="3289" y="7531"/>
                    <a:pt x="3289" y="8262"/>
                    <a:pt x="3289" y="9013"/>
                  </a:cubicBezTo>
                  <a:cubicBezTo>
                    <a:pt x="3289" y="9561"/>
                    <a:pt x="3613" y="9866"/>
                    <a:pt x="4161" y="9866"/>
                  </a:cubicBezTo>
                  <a:lnTo>
                    <a:pt x="5684" y="9866"/>
                  </a:lnTo>
                  <a:cubicBezTo>
                    <a:pt x="6211" y="9866"/>
                    <a:pt x="6536" y="9561"/>
                    <a:pt x="6536" y="9013"/>
                  </a:cubicBezTo>
                  <a:cubicBezTo>
                    <a:pt x="6536" y="8262"/>
                    <a:pt x="6536" y="7511"/>
                    <a:pt x="6536" y="6760"/>
                  </a:cubicBezTo>
                  <a:lnTo>
                    <a:pt x="6536" y="6577"/>
                  </a:lnTo>
                  <a:lnTo>
                    <a:pt x="8952" y="6577"/>
                  </a:lnTo>
                  <a:cubicBezTo>
                    <a:pt x="9520" y="6577"/>
                    <a:pt x="9824" y="6273"/>
                    <a:pt x="9824" y="5705"/>
                  </a:cubicBezTo>
                  <a:cubicBezTo>
                    <a:pt x="9824" y="5197"/>
                    <a:pt x="9824" y="4669"/>
                    <a:pt x="9824" y="4162"/>
                  </a:cubicBezTo>
                  <a:cubicBezTo>
                    <a:pt x="9824" y="3594"/>
                    <a:pt x="9520" y="3289"/>
                    <a:pt x="8952" y="3289"/>
                  </a:cubicBezTo>
                  <a:lnTo>
                    <a:pt x="6536" y="3289"/>
                  </a:lnTo>
                  <a:lnTo>
                    <a:pt x="6536" y="3106"/>
                  </a:lnTo>
                  <a:cubicBezTo>
                    <a:pt x="6536" y="2355"/>
                    <a:pt x="6536" y="1604"/>
                    <a:pt x="6536" y="853"/>
                  </a:cubicBezTo>
                  <a:cubicBezTo>
                    <a:pt x="6536" y="305"/>
                    <a:pt x="6211" y="1"/>
                    <a:pt x="5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txBox="1"/>
          <p:nvPr>
            <p:ph type="ctrTitle"/>
          </p:nvPr>
        </p:nvSpPr>
        <p:spPr>
          <a:xfrm>
            <a:off x="713225" y="1732200"/>
            <a:ext cx="7717500" cy="16791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3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1" name="Google Shape;21;p2"/>
          <p:cNvSpPr txBox="1"/>
          <p:nvPr>
            <p:ph idx="1" type="subTitle"/>
          </p:nvPr>
        </p:nvSpPr>
        <p:spPr>
          <a:xfrm>
            <a:off x="713100" y="3622725"/>
            <a:ext cx="7717500" cy="4758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8" name="Shape 118"/>
        <p:cNvGrpSpPr/>
        <p:nvPr/>
      </p:nvGrpSpPr>
      <p:grpSpPr>
        <a:xfrm>
          <a:off x="0" y="0"/>
          <a:ext cx="0" cy="0"/>
          <a:chOff x="0" y="0"/>
          <a:chExt cx="0" cy="0"/>
        </a:xfrm>
      </p:grpSpPr>
      <p:grpSp>
        <p:nvGrpSpPr>
          <p:cNvPr id="119" name="Google Shape;119;p11"/>
          <p:cNvGrpSpPr/>
          <p:nvPr/>
        </p:nvGrpSpPr>
        <p:grpSpPr>
          <a:xfrm>
            <a:off x="-109600" y="0"/>
            <a:ext cx="9353825" cy="5143500"/>
            <a:chOff x="-109600" y="0"/>
            <a:chExt cx="9353825" cy="5143500"/>
          </a:xfrm>
        </p:grpSpPr>
        <p:sp>
          <p:nvSpPr>
            <p:cNvPr id="120" name="Google Shape;120;p11"/>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1"/>
          <p:cNvSpPr txBox="1"/>
          <p:nvPr>
            <p:ph hasCustomPrompt="1" type="title"/>
          </p:nvPr>
        </p:nvSpPr>
        <p:spPr>
          <a:xfrm>
            <a:off x="1284000" y="1946925"/>
            <a:ext cx="6576000" cy="9792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3" name="Google Shape;123;p11"/>
          <p:cNvSpPr txBox="1"/>
          <p:nvPr>
            <p:ph idx="1" type="subTitle"/>
          </p:nvPr>
        </p:nvSpPr>
        <p:spPr>
          <a:xfrm>
            <a:off x="1284000" y="2926499"/>
            <a:ext cx="65760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24" name="Google Shape;124;p11"/>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1"/>
          <p:cNvGrpSpPr/>
          <p:nvPr/>
        </p:nvGrpSpPr>
        <p:grpSpPr>
          <a:xfrm>
            <a:off x="479731" y="907008"/>
            <a:ext cx="8291773" cy="1867098"/>
            <a:chOff x="479731" y="907008"/>
            <a:chExt cx="8291773" cy="1867098"/>
          </a:xfrm>
        </p:grpSpPr>
        <p:sp>
          <p:nvSpPr>
            <p:cNvPr id="126" name="Google Shape;126;p11"/>
            <p:cNvSpPr/>
            <p:nvPr/>
          </p:nvSpPr>
          <p:spPr>
            <a:xfrm rot="5400000">
              <a:off x="479731" y="9070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rot="5400000">
              <a:off x="8657256" y="2659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9" name="Shape 129"/>
        <p:cNvGrpSpPr/>
        <p:nvPr/>
      </p:nvGrpSpPr>
      <p:grpSpPr>
        <a:xfrm>
          <a:off x="0" y="0"/>
          <a:ext cx="0" cy="0"/>
          <a:chOff x="0" y="0"/>
          <a:chExt cx="0" cy="0"/>
        </a:xfrm>
      </p:grpSpPr>
      <p:grpSp>
        <p:nvGrpSpPr>
          <p:cNvPr id="130" name="Google Shape;130;p13"/>
          <p:cNvGrpSpPr/>
          <p:nvPr/>
        </p:nvGrpSpPr>
        <p:grpSpPr>
          <a:xfrm>
            <a:off x="252450" y="286275"/>
            <a:ext cx="921550" cy="253225"/>
            <a:chOff x="5690050" y="3400200"/>
            <a:chExt cx="921550" cy="253225"/>
          </a:xfrm>
        </p:grpSpPr>
        <p:sp>
          <p:nvSpPr>
            <p:cNvPr id="131" name="Google Shape;131;p13"/>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13"/>
          <p:cNvGrpSpPr/>
          <p:nvPr/>
        </p:nvGrpSpPr>
        <p:grpSpPr>
          <a:xfrm>
            <a:off x="-109600" y="0"/>
            <a:ext cx="9353825" cy="5143500"/>
            <a:chOff x="-109600" y="0"/>
            <a:chExt cx="9353825" cy="5143500"/>
          </a:xfrm>
        </p:grpSpPr>
        <p:sp>
          <p:nvSpPr>
            <p:cNvPr id="142" name="Google Shape;142;p13"/>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3"/>
          <p:cNvGrpSpPr/>
          <p:nvPr/>
        </p:nvGrpSpPr>
        <p:grpSpPr>
          <a:xfrm>
            <a:off x="252456" y="808883"/>
            <a:ext cx="8667123" cy="3852248"/>
            <a:chOff x="252456" y="808883"/>
            <a:chExt cx="8667123" cy="3852248"/>
          </a:xfrm>
        </p:grpSpPr>
        <p:sp>
          <p:nvSpPr>
            <p:cNvPr id="145" name="Google Shape;145;p13"/>
            <p:cNvSpPr/>
            <p:nvPr/>
          </p:nvSpPr>
          <p:spPr>
            <a:xfrm rot="5400000">
              <a:off x="252456" y="22301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rot="5400000">
              <a:off x="8805331" y="808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546981" y="4546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 name="Google Shape;149;p13"/>
          <p:cNvSpPr txBox="1"/>
          <p:nvPr>
            <p:ph idx="1" type="subTitle"/>
          </p:nvPr>
        </p:nvSpPr>
        <p:spPr>
          <a:xfrm>
            <a:off x="2098175" y="1731556"/>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13"/>
          <p:cNvSpPr txBox="1"/>
          <p:nvPr>
            <p:ph idx="2" type="subTitle"/>
          </p:nvPr>
        </p:nvSpPr>
        <p:spPr>
          <a:xfrm>
            <a:off x="2098175" y="2712906"/>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13"/>
          <p:cNvSpPr txBox="1"/>
          <p:nvPr>
            <p:ph idx="3" type="subTitle"/>
          </p:nvPr>
        </p:nvSpPr>
        <p:spPr>
          <a:xfrm>
            <a:off x="5856599" y="165740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2" name="Google Shape;152;p13"/>
          <p:cNvSpPr txBox="1"/>
          <p:nvPr>
            <p:ph idx="4" type="subTitle"/>
          </p:nvPr>
        </p:nvSpPr>
        <p:spPr>
          <a:xfrm>
            <a:off x="5856599" y="2733450"/>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13"/>
          <p:cNvSpPr txBox="1"/>
          <p:nvPr>
            <p:ph idx="5" type="subTitle"/>
          </p:nvPr>
        </p:nvSpPr>
        <p:spPr>
          <a:xfrm>
            <a:off x="2098175" y="3694268"/>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13"/>
          <p:cNvSpPr txBox="1"/>
          <p:nvPr>
            <p:ph idx="6" type="subTitle"/>
          </p:nvPr>
        </p:nvSpPr>
        <p:spPr>
          <a:xfrm>
            <a:off x="5856599" y="3700725"/>
            <a:ext cx="230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13"/>
          <p:cNvSpPr txBox="1"/>
          <p:nvPr>
            <p:ph hasCustomPrompt="1" idx="7" type="title"/>
          </p:nvPr>
        </p:nvSpPr>
        <p:spPr>
          <a:xfrm>
            <a:off x="1363475" y="162157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p:nvPr>
            <p:ph hasCustomPrompt="1" idx="8" type="title"/>
          </p:nvPr>
        </p:nvSpPr>
        <p:spPr>
          <a:xfrm>
            <a:off x="5121899" y="162157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7" name="Google Shape;157;p13"/>
          <p:cNvSpPr txBox="1"/>
          <p:nvPr>
            <p:ph hasCustomPrompt="1" idx="9" type="title"/>
          </p:nvPr>
        </p:nvSpPr>
        <p:spPr>
          <a:xfrm>
            <a:off x="1363471" y="2621575"/>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13" type="title"/>
          </p:nvPr>
        </p:nvSpPr>
        <p:spPr>
          <a:xfrm>
            <a:off x="5121899" y="2599404"/>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p:nvPr>
            <p:ph hasCustomPrompt="1" idx="14" type="title"/>
          </p:nvPr>
        </p:nvSpPr>
        <p:spPr>
          <a:xfrm>
            <a:off x="1402449" y="3635175"/>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p:nvPr>
            <p:ph hasCustomPrompt="1" idx="15" type="title"/>
          </p:nvPr>
        </p:nvSpPr>
        <p:spPr>
          <a:xfrm>
            <a:off x="5121899" y="3625154"/>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idx="16" type="subTitle"/>
          </p:nvPr>
        </p:nvSpPr>
        <p:spPr>
          <a:xfrm>
            <a:off x="2098175" y="1475874"/>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2" name="Google Shape;162;p13"/>
          <p:cNvSpPr txBox="1"/>
          <p:nvPr>
            <p:ph idx="17" type="subTitle"/>
          </p:nvPr>
        </p:nvSpPr>
        <p:spPr>
          <a:xfrm>
            <a:off x="2098175" y="2457224"/>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3" name="Google Shape;163;p13"/>
          <p:cNvSpPr txBox="1"/>
          <p:nvPr>
            <p:ph idx="18" type="subTitle"/>
          </p:nvPr>
        </p:nvSpPr>
        <p:spPr>
          <a:xfrm>
            <a:off x="2098175" y="3438587"/>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4" name="Google Shape;164;p13"/>
          <p:cNvSpPr txBox="1"/>
          <p:nvPr>
            <p:ph idx="19" type="subTitle"/>
          </p:nvPr>
        </p:nvSpPr>
        <p:spPr>
          <a:xfrm>
            <a:off x="5856599" y="140120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5" name="Google Shape;165;p13"/>
          <p:cNvSpPr txBox="1"/>
          <p:nvPr>
            <p:ph idx="20" type="subTitle"/>
          </p:nvPr>
        </p:nvSpPr>
        <p:spPr>
          <a:xfrm>
            <a:off x="5856599" y="2477250"/>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66" name="Google Shape;166;p13"/>
          <p:cNvSpPr txBox="1"/>
          <p:nvPr>
            <p:ph idx="21" type="subTitle"/>
          </p:nvPr>
        </p:nvSpPr>
        <p:spPr>
          <a:xfrm>
            <a:off x="5856599" y="3444525"/>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7" name="Shape 167"/>
        <p:cNvGrpSpPr/>
        <p:nvPr/>
      </p:nvGrpSpPr>
      <p:grpSpPr>
        <a:xfrm>
          <a:off x="0" y="0"/>
          <a:ext cx="0" cy="0"/>
          <a:chOff x="0" y="0"/>
          <a:chExt cx="0" cy="0"/>
        </a:xfrm>
      </p:grpSpPr>
      <p:grpSp>
        <p:nvGrpSpPr>
          <p:cNvPr id="168" name="Google Shape;168;p14"/>
          <p:cNvGrpSpPr/>
          <p:nvPr/>
        </p:nvGrpSpPr>
        <p:grpSpPr>
          <a:xfrm>
            <a:off x="-109600" y="0"/>
            <a:ext cx="9353825" cy="5143500"/>
            <a:chOff x="-109600" y="0"/>
            <a:chExt cx="9353825" cy="5143500"/>
          </a:xfrm>
        </p:grpSpPr>
        <p:sp>
          <p:nvSpPr>
            <p:cNvPr id="169" name="Google Shape;169;p14"/>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4"/>
          <p:cNvSpPr/>
          <p:nvPr/>
        </p:nvSpPr>
        <p:spPr>
          <a:xfrm rot="-5400000">
            <a:off x="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4"/>
          <p:cNvGrpSpPr/>
          <p:nvPr/>
        </p:nvGrpSpPr>
        <p:grpSpPr>
          <a:xfrm>
            <a:off x="-357280" y="868100"/>
            <a:ext cx="10023705" cy="2484185"/>
            <a:chOff x="-357280" y="868100"/>
            <a:chExt cx="10023705" cy="2484185"/>
          </a:xfrm>
        </p:grpSpPr>
        <p:sp>
          <p:nvSpPr>
            <p:cNvPr id="173" name="Google Shape;173;p14"/>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8430775" y="868100"/>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4"/>
          <p:cNvSpPr/>
          <p:nvPr/>
        </p:nvSpPr>
        <p:spPr>
          <a:xfrm rot="5400000">
            <a:off x="8150106" y="3307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txBox="1"/>
          <p:nvPr>
            <p:ph type="title"/>
          </p:nvPr>
        </p:nvSpPr>
        <p:spPr>
          <a:xfrm>
            <a:off x="1226413" y="2962475"/>
            <a:ext cx="6691200" cy="66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7" name="Google Shape;177;p14"/>
          <p:cNvSpPr txBox="1"/>
          <p:nvPr>
            <p:ph idx="1" type="subTitle"/>
          </p:nvPr>
        </p:nvSpPr>
        <p:spPr>
          <a:xfrm>
            <a:off x="1226388" y="1099175"/>
            <a:ext cx="6691200" cy="1863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78" name="Shape 178"/>
        <p:cNvGrpSpPr/>
        <p:nvPr/>
      </p:nvGrpSpPr>
      <p:grpSpPr>
        <a:xfrm>
          <a:off x="0" y="0"/>
          <a:ext cx="0" cy="0"/>
          <a:chOff x="0" y="0"/>
          <a:chExt cx="0" cy="0"/>
        </a:xfrm>
      </p:grpSpPr>
      <p:grpSp>
        <p:nvGrpSpPr>
          <p:cNvPr id="179" name="Google Shape;179;p15"/>
          <p:cNvGrpSpPr/>
          <p:nvPr/>
        </p:nvGrpSpPr>
        <p:grpSpPr>
          <a:xfrm>
            <a:off x="-109600" y="0"/>
            <a:ext cx="9353825" cy="5143500"/>
            <a:chOff x="-109600" y="0"/>
            <a:chExt cx="9353825" cy="5143500"/>
          </a:xfrm>
        </p:grpSpPr>
        <p:sp>
          <p:nvSpPr>
            <p:cNvPr id="180" name="Google Shape;180;p15"/>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15"/>
          <p:cNvSpPr/>
          <p:nvPr/>
        </p:nvSpPr>
        <p:spPr>
          <a:xfrm rot="-5400000">
            <a:off x="2535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240880" y="21400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5"/>
          <p:cNvGrpSpPr/>
          <p:nvPr/>
        </p:nvGrpSpPr>
        <p:grpSpPr>
          <a:xfrm>
            <a:off x="449481" y="1147633"/>
            <a:ext cx="8173898" cy="2898698"/>
            <a:chOff x="449481" y="1147633"/>
            <a:chExt cx="8173898" cy="2898698"/>
          </a:xfrm>
        </p:grpSpPr>
        <p:sp>
          <p:nvSpPr>
            <p:cNvPr id="185" name="Google Shape;185;p15"/>
            <p:cNvSpPr/>
            <p:nvPr/>
          </p:nvSpPr>
          <p:spPr>
            <a:xfrm rot="5400000">
              <a:off x="8509131" y="39320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rot="5400000">
              <a:off x="449481" y="11476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5"/>
          <p:cNvSpPr txBox="1"/>
          <p:nvPr>
            <p:ph type="title"/>
          </p:nvPr>
        </p:nvSpPr>
        <p:spPr>
          <a:xfrm>
            <a:off x="948600" y="836175"/>
            <a:ext cx="35196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8" name="Google Shape;188;p15"/>
          <p:cNvSpPr txBox="1"/>
          <p:nvPr>
            <p:ph idx="1" type="subTitle"/>
          </p:nvPr>
        </p:nvSpPr>
        <p:spPr>
          <a:xfrm>
            <a:off x="948600" y="3132225"/>
            <a:ext cx="3519600" cy="93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15"/>
          <p:cNvSpPr/>
          <p:nvPr>
            <p:ph idx="2" type="pic"/>
          </p:nvPr>
        </p:nvSpPr>
        <p:spPr>
          <a:xfrm>
            <a:off x="4609750" y="702300"/>
            <a:ext cx="3738900" cy="37389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90" name="Shape 190"/>
        <p:cNvGrpSpPr/>
        <p:nvPr/>
      </p:nvGrpSpPr>
      <p:grpSpPr>
        <a:xfrm>
          <a:off x="0" y="0"/>
          <a:ext cx="0" cy="0"/>
          <a:chOff x="0" y="0"/>
          <a:chExt cx="0" cy="0"/>
        </a:xfrm>
      </p:grpSpPr>
      <p:grpSp>
        <p:nvGrpSpPr>
          <p:cNvPr id="191" name="Google Shape;191;p16"/>
          <p:cNvGrpSpPr/>
          <p:nvPr/>
        </p:nvGrpSpPr>
        <p:grpSpPr>
          <a:xfrm>
            <a:off x="-109600" y="0"/>
            <a:ext cx="9353825" cy="5143500"/>
            <a:chOff x="-109600" y="0"/>
            <a:chExt cx="9353825" cy="5143500"/>
          </a:xfrm>
        </p:grpSpPr>
        <p:sp>
          <p:nvSpPr>
            <p:cNvPr id="192" name="Google Shape;192;p16"/>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16"/>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flipH="1">
            <a:off x="-357280" y="2684238"/>
            <a:ext cx="834311" cy="838227"/>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16"/>
          <p:cNvGrpSpPr/>
          <p:nvPr/>
        </p:nvGrpSpPr>
        <p:grpSpPr>
          <a:xfrm>
            <a:off x="223231" y="1041883"/>
            <a:ext cx="8473198" cy="3481048"/>
            <a:chOff x="223231" y="1041883"/>
            <a:chExt cx="8473198" cy="3481048"/>
          </a:xfrm>
        </p:grpSpPr>
        <p:sp>
          <p:nvSpPr>
            <p:cNvPr id="197" name="Google Shape;197;p16"/>
            <p:cNvSpPr/>
            <p:nvPr/>
          </p:nvSpPr>
          <p:spPr>
            <a:xfrm rot="5400000">
              <a:off x="8582181" y="44086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6"/>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16"/>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201" name="Shape 201"/>
        <p:cNvGrpSpPr/>
        <p:nvPr/>
      </p:nvGrpSpPr>
      <p:grpSpPr>
        <a:xfrm>
          <a:off x="0" y="0"/>
          <a:ext cx="0" cy="0"/>
          <a:chOff x="0" y="0"/>
          <a:chExt cx="0" cy="0"/>
        </a:xfrm>
      </p:grpSpPr>
      <p:grpSp>
        <p:nvGrpSpPr>
          <p:cNvPr id="202" name="Google Shape;202;p17"/>
          <p:cNvGrpSpPr/>
          <p:nvPr/>
        </p:nvGrpSpPr>
        <p:grpSpPr>
          <a:xfrm>
            <a:off x="-109600" y="0"/>
            <a:ext cx="9353825" cy="5143500"/>
            <a:chOff x="-109600" y="0"/>
            <a:chExt cx="9353825" cy="5143500"/>
          </a:xfrm>
        </p:grpSpPr>
        <p:sp>
          <p:nvSpPr>
            <p:cNvPr id="203" name="Google Shape;203;p17"/>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7"/>
          <p:cNvSpPr/>
          <p:nvPr/>
        </p:nvSpPr>
        <p:spPr>
          <a:xfrm rot="-5400000">
            <a:off x="2535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 name="Google Shape;207;p17"/>
          <p:cNvGrpSpPr/>
          <p:nvPr/>
        </p:nvGrpSpPr>
        <p:grpSpPr>
          <a:xfrm>
            <a:off x="8132925" y="198475"/>
            <a:ext cx="921550" cy="253225"/>
            <a:chOff x="5690050" y="3400200"/>
            <a:chExt cx="921550" cy="253225"/>
          </a:xfrm>
        </p:grpSpPr>
        <p:sp>
          <p:nvSpPr>
            <p:cNvPr id="208" name="Google Shape;208;p17"/>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7"/>
          <p:cNvGrpSpPr/>
          <p:nvPr/>
        </p:nvGrpSpPr>
        <p:grpSpPr>
          <a:xfrm>
            <a:off x="378181" y="337458"/>
            <a:ext cx="791073" cy="3211186"/>
            <a:chOff x="378181" y="337458"/>
            <a:chExt cx="791073" cy="3211186"/>
          </a:xfrm>
        </p:grpSpPr>
        <p:sp>
          <p:nvSpPr>
            <p:cNvPr id="219" name="Google Shape;219;p17"/>
            <p:cNvSpPr/>
            <p:nvPr/>
          </p:nvSpPr>
          <p:spPr>
            <a:xfrm rot="5400000">
              <a:off x="1055006" y="3374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rot="5400000">
              <a:off x="378181" y="343439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7"/>
          <p:cNvSpPr txBox="1"/>
          <p:nvPr>
            <p:ph type="title"/>
          </p:nvPr>
        </p:nvSpPr>
        <p:spPr>
          <a:xfrm>
            <a:off x="4610150" y="1501200"/>
            <a:ext cx="38205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2" name="Google Shape;222;p17"/>
          <p:cNvSpPr txBox="1"/>
          <p:nvPr>
            <p:ph idx="1" type="subTitle"/>
          </p:nvPr>
        </p:nvSpPr>
        <p:spPr>
          <a:xfrm>
            <a:off x="4610275" y="2562000"/>
            <a:ext cx="38205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
    <p:spTree>
      <p:nvGrpSpPr>
        <p:cNvPr id="223" name="Shape 223"/>
        <p:cNvGrpSpPr/>
        <p:nvPr/>
      </p:nvGrpSpPr>
      <p:grpSpPr>
        <a:xfrm>
          <a:off x="0" y="0"/>
          <a:ext cx="0" cy="0"/>
          <a:chOff x="0" y="0"/>
          <a:chExt cx="0" cy="0"/>
        </a:xfrm>
      </p:grpSpPr>
      <p:grpSp>
        <p:nvGrpSpPr>
          <p:cNvPr id="224" name="Google Shape;224;p18"/>
          <p:cNvGrpSpPr/>
          <p:nvPr/>
        </p:nvGrpSpPr>
        <p:grpSpPr>
          <a:xfrm>
            <a:off x="-109600" y="0"/>
            <a:ext cx="9353825" cy="5143500"/>
            <a:chOff x="-109600" y="0"/>
            <a:chExt cx="9353825" cy="5143500"/>
          </a:xfrm>
        </p:grpSpPr>
        <p:sp>
          <p:nvSpPr>
            <p:cNvPr id="225" name="Google Shape;225;p18"/>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8"/>
          <p:cNvSpPr/>
          <p:nvPr/>
        </p:nvSpPr>
        <p:spPr>
          <a:xfrm>
            <a:off x="-100180" y="27868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8"/>
          <p:cNvGrpSpPr/>
          <p:nvPr/>
        </p:nvGrpSpPr>
        <p:grpSpPr>
          <a:xfrm>
            <a:off x="449481" y="1147633"/>
            <a:ext cx="8173898" cy="2898698"/>
            <a:chOff x="449481" y="1147633"/>
            <a:chExt cx="8173898" cy="2898698"/>
          </a:xfrm>
        </p:grpSpPr>
        <p:sp>
          <p:nvSpPr>
            <p:cNvPr id="230" name="Google Shape;230;p18"/>
            <p:cNvSpPr/>
            <p:nvPr/>
          </p:nvSpPr>
          <p:spPr>
            <a:xfrm rot="5400000">
              <a:off x="8509131" y="39320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rot="5400000">
              <a:off x="449481" y="11476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18"/>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3" name="Google Shape;233;p18"/>
          <p:cNvSpPr txBox="1"/>
          <p:nvPr>
            <p:ph idx="1" type="subTitle"/>
          </p:nvPr>
        </p:nvSpPr>
        <p:spPr>
          <a:xfrm>
            <a:off x="720000" y="1700300"/>
            <a:ext cx="4294800" cy="2177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34" name="Shape 234"/>
        <p:cNvGrpSpPr/>
        <p:nvPr/>
      </p:nvGrpSpPr>
      <p:grpSpPr>
        <a:xfrm>
          <a:off x="0" y="0"/>
          <a:ext cx="0" cy="0"/>
          <a:chOff x="0" y="0"/>
          <a:chExt cx="0" cy="0"/>
        </a:xfrm>
      </p:grpSpPr>
      <p:grpSp>
        <p:nvGrpSpPr>
          <p:cNvPr id="235" name="Google Shape;235;p19"/>
          <p:cNvGrpSpPr/>
          <p:nvPr/>
        </p:nvGrpSpPr>
        <p:grpSpPr>
          <a:xfrm>
            <a:off x="-109600" y="0"/>
            <a:ext cx="9353825" cy="5143500"/>
            <a:chOff x="-109600" y="0"/>
            <a:chExt cx="9353825" cy="5143500"/>
          </a:xfrm>
        </p:grpSpPr>
        <p:sp>
          <p:nvSpPr>
            <p:cNvPr id="236" name="Google Shape;236;p19"/>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9"/>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19"/>
          <p:cNvGrpSpPr/>
          <p:nvPr/>
        </p:nvGrpSpPr>
        <p:grpSpPr>
          <a:xfrm>
            <a:off x="-357280" y="868100"/>
            <a:ext cx="10023705" cy="2484185"/>
            <a:chOff x="-357280" y="868100"/>
            <a:chExt cx="10023705" cy="2484185"/>
          </a:xfrm>
        </p:grpSpPr>
        <p:sp>
          <p:nvSpPr>
            <p:cNvPr id="239" name="Google Shape;239;p19"/>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9"/>
            <p:cNvSpPr/>
            <p:nvPr/>
          </p:nvSpPr>
          <p:spPr>
            <a:xfrm>
              <a:off x="8430775" y="868100"/>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19"/>
          <p:cNvGrpSpPr/>
          <p:nvPr/>
        </p:nvGrpSpPr>
        <p:grpSpPr>
          <a:xfrm>
            <a:off x="252450" y="239950"/>
            <a:ext cx="921550" cy="253225"/>
            <a:chOff x="5690050" y="3400200"/>
            <a:chExt cx="921550" cy="253225"/>
          </a:xfrm>
        </p:grpSpPr>
        <p:sp>
          <p:nvSpPr>
            <p:cNvPr id="242" name="Google Shape;242;p19"/>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9"/>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9"/>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9"/>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9"/>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9"/>
          <p:cNvGrpSpPr/>
          <p:nvPr/>
        </p:nvGrpSpPr>
        <p:grpSpPr>
          <a:xfrm>
            <a:off x="465106" y="3616533"/>
            <a:ext cx="8423298" cy="1044598"/>
            <a:chOff x="465106" y="3616533"/>
            <a:chExt cx="8423298" cy="1044598"/>
          </a:xfrm>
        </p:grpSpPr>
        <p:sp>
          <p:nvSpPr>
            <p:cNvPr id="253" name="Google Shape;253;p19"/>
            <p:cNvSpPr/>
            <p:nvPr/>
          </p:nvSpPr>
          <p:spPr>
            <a:xfrm rot="5400000">
              <a:off x="465106" y="4546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rot="5400000">
              <a:off x="8774156" y="36165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6" name="Google Shape;256;p19"/>
          <p:cNvSpPr txBox="1"/>
          <p:nvPr>
            <p:ph idx="1" type="subTitle"/>
          </p:nvPr>
        </p:nvSpPr>
        <p:spPr>
          <a:xfrm>
            <a:off x="4923082" y="2904625"/>
            <a:ext cx="2640000" cy="114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19"/>
          <p:cNvSpPr txBox="1"/>
          <p:nvPr>
            <p:ph idx="2" type="subTitle"/>
          </p:nvPr>
        </p:nvSpPr>
        <p:spPr>
          <a:xfrm>
            <a:off x="1580905" y="2904625"/>
            <a:ext cx="2640000" cy="114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19"/>
          <p:cNvSpPr txBox="1"/>
          <p:nvPr>
            <p:ph idx="3" type="subTitle"/>
          </p:nvPr>
        </p:nvSpPr>
        <p:spPr>
          <a:xfrm>
            <a:off x="1580905" y="24981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59" name="Google Shape;259;p19"/>
          <p:cNvSpPr txBox="1"/>
          <p:nvPr>
            <p:ph idx="4" type="subTitle"/>
          </p:nvPr>
        </p:nvSpPr>
        <p:spPr>
          <a:xfrm>
            <a:off x="4923082" y="2498125"/>
            <a:ext cx="26400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60" name="Shape 260"/>
        <p:cNvGrpSpPr/>
        <p:nvPr/>
      </p:nvGrpSpPr>
      <p:grpSpPr>
        <a:xfrm>
          <a:off x="0" y="0"/>
          <a:ext cx="0" cy="0"/>
          <a:chOff x="0" y="0"/>
          <a:chExt cx="0" cy="0"/>
        </a:xfrm>
      </p:grpSpPr>
      <p:grpSp>
        <p:nvGrpSpPr>
          <p:cNvPr id="261" name="Google Shape;261;p20"/>
          <p:cNvGrpSpPr/>
          <p:nvPr/>
        </p:nvGrpSpPr>
        <p:grpSpPr>
          <a:xfrm>
            <a:off x="-109600" y="0"/>
            <a:ext cx="9353825" cy="5143500"/>
            <a:chOff x="-109600" y="0"/>
            <a:chExt cx="9353825" cy="5143500"/>
          </a:xfrm>
        </p:grpSpPr>
        <p:sp>
          <p:nvSpPr>
            <p:cNvPr id="262" name="Google Shape;262;p20"/>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0"/>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20"/>
          <p:cNvSpPr/>
          <p:nvPr/>
        </p:nvSpPr>
        <p:spPr>
          <a:xfrm rot="-5400000">
            <a:off x="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20"/>
          <p:cNvGrpSpPr/>
          <p:nvPr/>
        </p:nvGrpSpPr>
        <p:grpSpPr>
          <a:xfrm>
            <a:off x="-357280" y="868100"/>
            <a:ext cx="10023705" cy="2484185"/>
            <a:chOff x="-357280" y="868100"/>
            <a:chExt cx="10023705" cy="2484185"/>
          </a:xfrm>
        </p:grpSpPr>
        <p:sp>
          <p:nvSpPr>
            <p:cNvPr id="266" name="Google Shape;266;p20"/>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0"/>
            <p:cNvSpPr/>
            <p:nvPr/>
          </p:nvSpPr>
          <p:spPr>
            <a:xfrm>
              <a:off x="8430775" y="868100"/>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0"/>
          <p:cNvSpPr/>
          <p:nvPr/>
        </p:nvSpPr>
        <p:spPr>
          <a:xfrm rot="5400000">
            <a:off x="8150106" y="3307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0" name="Google Shape;270;p20"/>
          <p:cNvSpPr txBox="1"/>
          <p:nvPr>
            <p:ph idx="1" type="subTitle"/>
          </p:nvPr>
        </p:nvSpPr>
        <p:spPr>
          <a:xfrm>
            <a:off x="4832078" y="1667625"/>
            <a:ext cx="3254100" cy="193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0"/>
          <p:cNvSpPr txBox="1"/>
          <p:nvPr>
            <p:ph idx="2" type="subTitle"/>
          </p:nvPr>
        </p:nvSpPr>
        <p:spPr>
          <a:xfrm>
            <a:off x="1057900" y="1667625"/>
            <a:ext cx="3254100" cy="1930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3"/>
          <p:cNvGrpSpPr/>
          <p:nvPr/>
        </p:nvGrpSpPr>
        <p:grpSpPr>
          <a:xfrm>
            <a:off x="-109600" y="0"/>
            <a:ext cx="9353825" cy="5143500"/>
            <a:chOff x="-109600" y="0"/>
            <a:chExt cx="9353825" cy="5143500"/>
          </a:xfrm>
        </p:grpSpPr>
        <p:sp>
          <p:nvSpPr>
            <p:cNvPr id="24" name="Google Shape;24;p3"/>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type="title"/>
          </p:nvPr>
        </p:nvSpPr>
        <p:spPr>
          <a:xfrm>
            <a:off x="1476825" y="2742050"/>
            <a:ext cx="4720800" cy="8079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8" name="Google Shape;28;p3"/>
          <p:cNvSpPr txBox="1"/>
          <p:nvPr>
            <p:ph hasCustomPrompt="1" idx="2" type="title"/>
          </p:nvPr>
        </p:nvSpPr>
        <p:spPr>
          <a:xfrm>
            <a:off x="1927950" y="1680750"/>
            <a:ext cx="1504200" cy="915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 name="Google Shape;29;p3"/>
          <p:cNvSpPr txBox="1"/>
          <p:nvPr>
            <p:ph idx="1" type="subTitle"/>
          </p:nvPr>
        </p:nvSpPr>
        <p:spPr>
          <a:xfrm>
            <a:off x="1476825" y="3626100"/>
            <a:ext cx="4720800" cy="375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 name="Google Shape;30;p3"/>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72" name="Shape 272"/>
        <p:cNvGrpSpPr/>
        <p:nvPr/>
      </p:nvGrpSpPr>
      <p:grpSpPr>
        <a:xfrm>
          <a:off x="0" y="0"/>
          <a:ext cx="0" cy="0"/>
          <a:chOff x="0" y="0"/>
          <a:chExt cx="0" cy="0"/>
        </a:xfrm>
      </p:grpSpPr>
      <p:grpSp>
        <p:nvGrpSpPr>
          <p:cNvPr id="273" name="Google Shape;273;p21"/>
          <p:cNvGrpSpPr/>
          <p:nvPr/>
        </p:nvGrpSpPr>
        <p:grpSpPr>
          <a:xfrm>
            <a:off x="-109600" y="0"/>
            <a:ext cx="9353825" cy="5143500"/>
            <a:chOff x="-109600" y="0"/>
            <a:chExt cx="9353825" cy="5143500"/>
          </a:xfrm>
        </p:grpSpPr>
        <p:sp>
          <p:nvSpPr>
            <p:cNvPr id="274" name="Google Shape;274;p21"/>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1"/>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8294045" y="3930713"/>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244906" y="2040433"/>
            <a:ext cx="7691698" cy="2817898"/>
            <a:chOff x="244906" y="2040433"/>
            <a:chExt cx="7691698" cy="2817898"/>
          </a:xfrm>
        </p:grpSpPr>
        <p:sp>
          <p:nvSpPr>
            <p:cNvPr id="279" name="Google Shape;279;p21"/>
            <p:cNvSpPr/>
            <p:nvPr/>
          </p:nvSpPr>
          <p:spPr>
            <a:xfrm rot="5400000">
              <a:off x="7822356" y="47440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rot="5400000">
              <a:off x="244906" y="20404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2" name="Google Shape;282;p21"/>
          <p:cNvSpPr txBox="1"/>
          <p:nvPr>
            <p:ph idx="1" type="subTitle"/>
          </p:nvPr>
        </p:nvSpPr>
        <p:spPr>
          <a:xfrm>
            <a:off x="937625" y="2840000"/>
            <a:ext cx="21753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1"/>
          <p:cNvSpPr txBox="1"/>
          <p:nvPr>
            <p:ph idx="2" type="subTitle"/>
          </p:nvPr>
        </p:nvSpPr>
        <p:spPr>
          <a:xfrm>
            <a:off x="3484348" y="2840000"/>
            <a:ext cx="21753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21"/>
          <p:cNvSpPr txBox="1"/>
          <p:nvPr>
            <p:ph idx="3" type="subTitle"/>
          </p:nvPr>
        </p:nvSpPr>
        <p:spPr>
          <a:xfrm>
            <a:off x="6031075" y="2840000"/>
            <a:ext cx="21753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1"/>
          <p:cNvSpPr txBox="1"/>
          <p:nvPr>
            <p:ph idx="4" type="subTitle"/>
          </p:nvPr>
        </p:nvSpPr>
        <p:spPr>
          <a:xfrm>
            <a:off x="937625"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6" name="Google Shape;286;p21"/>
          <p:cNvSpPr txBox="1"/>
          <p:nvPr>
            <p:ph idx="5" type="subTitle"/>
          </p:nvPr>
        </p:nvSpPr>
        <p:spPr>
          <a:xfrm>
            <a:off x="3484348"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87" name="Google Shape;287;p21"/>
          <p:cNvSpPr txBox="1"/>
          <p:nvPr>
            <p:ph idx="6" type="subTitle"/>
          </p:nvPr>
        </p:nvSpPr>
        <p:spPr>
          <a:xfrm>
            <a:off x="6031075" y="2332390"/>
            <a:ext cx="2175300" cy="66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88" name="Shape 288"/>
        <p:cNvGrpSpPr/>
        <p:nvPr/>
      </p:nvGrpSpPr>
      <p:grpSpPr>
        <a:xfrm>
          <a:off x="0" y="0"/>
          <a:ext cx="0" cy="0"/>
          <a:chOff x="0" y="0"/>
          <a:chExt cx="0" cy="0"/>
        </a:xfrm>
      </p:grpSpPr>
      <p:grpSp>
        <p:nvGrpSpPr>
          <p:cNvPr id="289" name="Google Shape;289;p22"/>
          <p:cNvGrpSpPr/>
          <p:nvPr/>
        </p:nvGrpSpPr>
        <p:grpSpPr>
          <a:xfrm>
            <a:off x="-109600" y="0"/>
            <a:ext cx="9353825" cy="5143500"/>
            <a:chOff x="-109600" y="0"/>
            <a:chExt cx="9353825" cy="5143500"/>
          </a:xfrm>
        </p:grpSpPr>
        <p:sp>
          <p:nvSpPr>
            <p:cNvPr id="290" name="Google Shape;290;p22"/>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2"/>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8295720" y="210843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2"/>
          <p:cNvGrpSpPr/>
          <p:nvPr/>
        </p:nvGrpSpPr>
        <p:grpSpPr>
          <a:xfrm>
            <a:off x="382013" y="4765188"/>
            <a:ext cx="1130625" cy="114700"/>
            <a:chOff x="3233525" y="2786700"/>
            <a:chExt cx="1130625" cy="114700"/>
          </a:xfrm>
        </p:grpSpPr>
        <p:sp>
          <p:nvSpPr>
            <p:cNvPr id="295" name="Google Shape;295;p22"/>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2"/>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2" name="Google Shape;302;p22"/>
          <p:cNvSpPr txBox="1"/>
          <p:nvPr>
            <p:ph idx="1" type="subTitle"/>
          </p:nvPr>
        </p:nvSpPr>
        <p:spPr>
          <a:xfrm>
            <a:off x="2139700" y="1335300"/>
            <a:ext cx="5090100" cy="8175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22"/>
          <p:cNvSpPr txBox="1"/>
          <p:nvPr>
            <p:ph idx="2" type="subTitle"/>
          </p:nvPr>
        </p:nvSpPr>
        <p:spPr>
          <a:xfrm>
            <a:off x="2139675" y="2455550"/>
            <a:ext cx="5090100" cy="81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2"/>
          <p:cNvSpPr txBox="1"/>
          <p:nvPr>
            <p:ph idx="3" type="subTitle"/>
          </p:nvPr>
        </p:nvSpPr>
        <p:spPr>
          <a:xfrm>
            <a:off x="2139675" y="3576988"/>
            <a:ext cx="5090100" cy="81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22"/>
          <p:cNvSpPr txBox="1"/>
          <p:nvPr>
            <p:ph idx="4" type="subTitle"/>
          </p:nvPr>
        </p:nvSpPr>
        <p:spPr>
          <a:xfrm>
            <a:off x="1334175" y="1434300"/>
            <a:ext cx="685500" cy="619500"/>
          </a:xfrm>
          <a:prstGeom prst="rect">
            <a:avLst/>
          </a:prstGeom>
          <a:ln>
            <a:noFill/>
          </a:ln>
        </p:spPr>
        <p:txBody>
          <a:bodyPr anchorCtr="0" anchor="t" bIns="91425" lIns="91425" spcFirstLastPara="1" rIns="91425" wrap="square" tIns="91425">
            <a:noAutofit/>
          </a:bodyPr>
          <a:lstStyle>
            <a:lvl1pPr lvl="0">
              <a:spcBef>
                <a:spcPts val="0"/>
              </a:spcBef>
              <a:spcAft>
                <a:spcPts val="0"/>
              </a:spcAft>
              <a:buSzPts val="2400"/>
              <a:buFont typeface="Archivo"/>
              <a:buNone/>
              <a:defRPr b="1" sz="3000">
                <a:latin typeface="Archivo"/>
                <a:ea typeface="Archivo"/>
                <a:cs typeface="Archivo"/>
                <a:sym typeface="Archivo"/>
              </a:defRPr>
            </a:lvl1pPr>
            <a:lvl2pPr lvl="1">
              <a:spcBef>
                <a:spcPts val="0"/>
              </a:spcBef>
              <a:spcAft>
                <a:spcPts val="0"/>
              </a:spcAft>
              <a:buSzPts val="2400"/>
              <a:buFont typeface="Archivo"/>
              <a:buNone/>
              <a:defRPr b="1" sz="2400">
                <a:latin typeface="Archivo"/>
                <a:ea typeface="Archivo"/>
                <a:cs typeface="Archivo"/>
                <a:sym typeface="Archivo"/>
              </a:defRPr>
            </a:lvl2pPr>
            <a:lvl3pPr lvl="2">
              <a:spcBef>
                <a:spcPts val="0"/>
              </a:spcBef>
              <a:spcAft>
                <a:spcPts val="0"/>
              </a:spcAft>
              <a:buSzPts val="2400"/>
              <a:buFont typeface="Archivo"/>
              <a:buNone/>
              <a:defRPr b="1" sz="2400">
                <a:latin typeface="Archivo"/>
                <a:ea typeface="Archivo"/>
                <a:cs typeface="Archivo"/>
                <a:sym typeface="Archivo"/>
              </a:defRPr>
            </a:lvl3pPr>
            <a:lvl4pPr lvl="3">
              <a:spcBef>
                <a:spcPts val="0"/>
              </a:spcBef>
              <a:spcAft>
                <a:spcPts val="0"/>
              </a:spcAft>
              <a:buSzPts val="2400"/>
              <a:buFont typeface="Archivo"/>
              <a:buNone/>
              <a:defRPr b="1" sz="2400">
                <a:latin typeface="Archivo"/>
                <a:ea typeface="Archivo"/>
                <a:cs typeface="Archivo"/>
                <a:sym typeface="Archivo"/>
              </a:defRPr>
            </a:lvl4pPr>
            <a:lvl5pPr lvl="4">
              <a:spcBef>
                <a:spcPts val="0"/>
              </a:spcBef>
              <a:spcAft>
                <a:spcPts val="0"/>
              </a:spcAft>
              <a:buSzPts val="2400"/>
              <a:buFont typeface="Archivo"/>
              <a:buNone/>
              <a:defRPr b="1" sz="2400">
                <a:latin typeface="Archivo"/>
                <a:ea typeface="Archivo"/>
                <a:cs typeface="Archivo"/>
                <a:sym typeface="Archivo"/>
              </a:defRPr>
            </a:lvl5pPr>
            <a:lvl6pPr lvl="5">
              <a:spcBef>
                <a:spcPts val="0"/>
              </a:spcBef>
              <a:spcAft>
                <a:spcPts val="0"/>
              </a:spcAft>
              <a:buSzPts val="2400"/>
              <a:buFont typeface="Archivo"/>
              <a:buNone/>
              <a:defRPr b="1" sz="2400">
                <a:latin typeface="Archivo"/>
                <a:ea typeface="Archivo"/>
                <a:cs typeface="Archivo"/>
                <a:sym typeface="Archivo"/>
              </a:defRPr>
            </a:lvl6pPr>
            <a:lvl7pPr lvl="6">
              <a:spcBef>
                <a:spcPts val="0"/>
              </a:spcBef>
              <a:spcAft>
                <a:spcPts val="0"/>
              </a:spcAft>
              <a:buSzPts val="2400"/>
              <a:buFont typeface="Archivo"/>
              <a:buNone/>
              <a:defRPr b="1" sz="2400">
                <a:latin typeface="Archivo"/>
                <a:ea typeface="Archivo"/>
                <a:cs typeface="Archivo"/>
                <a:sym typeface="Archivo"/>
              </a:defRPr>
            </a:lvl7pPr>
            <a:lvl8pPr lvl="7">
              <a:spcBef>
                <a:spcPts val="0"/>
              </a:spcBef>
              <a:spcAft>
                <a:spcPts val="0"/>
              </a:spcAft>
              <a:buSzPts val="2400"/>
              <a:buFont typeface="Archivo"/>
              <a:buNone/>
              <a:defRPr b="1" sz="2400">
                <a:latin typeface="Archivo"/>
                <a:ea typeface="Archivo"/>
                <a:cs typeface="Archivo"/>
                <a:sym typeface="Archivo"/>
              </a:defRPr>
            </a:lvl8pPr>
            <a:lvl9pPr lvl="8">
              <a:spcBef>
                <a:spcPts val="0"/>
              </a:spcBef>
              <a:spcAft>
                <a:spcPts val="0"/>
              </a:spcAft>
              <a:buSzPts val="2400"/>
              <a:buFont typeface="Archivo"/>
              <a:buNone/>
              <a:defRPr b="1" sz="2400">
                <a:latin typeface="Archivo"/>
                <a:ea typeface="Archivo"/>
                <a:cs typeface="Archivo"/>
                <a:sym typeface="Archivo"/>
              </a:defRPr>
            </a:lvl9pPr>
          </a:lstStyle>
          <a:p/>
        </p:txBody>
      </p:sp>
      <p:sp>
        <p:nvSpPr>
          <p:cNvPr id="306" name="Google Shape;306;p22"/>
          <p:cNvSpPr txBox="1"/>
          <p:nvPr>
            <p:ph idx="5" type="subTitle"/>
          </p:nvPr>
        </p:nvSpPr>
        <p:spPr>
          <a:xfrm>
            <a:off x="1355925" y="3676000"/>
            <a:ext cx="663600" cy="619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400"/>
              <a:buFont typeface="Archivo"/>
              <a:buNone/>
              <a:defRPr b="1" sz="3000">
                <a:latin typeface="Archivo"/>
                <a:ea typeface="Archivo"/>
                <a:cs typeface="Archivo"/>
                <a:sym typeface="Archivo"/>
              </a:defRPr>
            </a:lvl1pPr>
            <a:lvl2pPr lvl="1" rtl="0">
              <a:spcBef>
                <a:spcPts val="0"/>
              </a:spcBef>
              <a:spcAft>
                <a:spcPts val="0"/>
              </a:spcAft>
              <a:buSzPts val="2400"/>
              <a:buFont typeface="Archivo"/>
              <a:buNone/>
              <a:defRPr b="1" sz="2400">
                <a:latin typeface="Archivo"/>
                <a:ea typeface="Archivo"/>
                <a:cs typeface="Archivo"/>
                <a:sym typeface="Archivo"/>
              </a:defRPr>
            </a:lvl2pPr>
            <a:lvl3pPr lvl="2" rtl="0">
              <a:spcBef>
                <a:spcPts val="0"/>
              </a:spcBef>
              <a:spcAft>
                <a:spcPts val="0"/>
              </a:spcAft>
              <a:buSzPts val="2400"/>
              <a:buFont typeface="Archivo"/>
              <a:buNone/>
              <a:defRPr b="1" sz="2400">
                <a:latin typeface="Archivo"/>
                <a:ea typeface="Archivo"/>
                <a:cs typeface="Archivo"/>
                <a:sym typeface="Archivo"/>
              </a:defRPr>
            </a:lvl3pPr>
            <a:lvl4pPr lvl="3" rtl="0">
              <a:spcBef>
                <a:spcPts val="0"/>
              </a:spcBef>
              <a:spcAft>
                <a:spcPts val="0"/>
              </a:spcAft>
              <a:buSzPts val="2400"/>
              <a:buFont typeface="Archivo"/>
              <a:buNone/>
              <a:defRPr b="1" sz="2400">
                <a:latin typeface="Archivo"/>
                <a:ea typeface="Archivo"/>
                <a:cs typeface="Archivo"/>
                <a:sym typeface="Archivo"/>
              </a:defRPr>
            </a:lvl4pPr>
            <a:lvl5pPr lvl="4" rtl="0">
              <a:spcBef>
                <a:spcPts val="0"/>
              </a:spcBef>
              <a:spcAft>
                <a:spcPts val="0"/>
              </a:spcAft>
              <a:buSzPts val="2400"/>
              <a:buFont typeface="Archivo"/>
              <a:buNone/>
              <a:defRPr b="1" sz="2400">
                <a:latin typeface="Archivo"/>
                <a:ea typeface="Archivo"/>
                <a:cs typeface="Archivo"/>
                <a:sym typeface="Archivo"/>
              </a:defRPr>
            </a:lvl5pPr>
            <a:lvl6pPr lvl="5" rtl="0">
              <a:spcBef>
                <a:spcPts val="0"/>
              </a:spcBef>
              <a:spcAft>
                <a:spcPts val="0"/>
              </a:spcAft>
              <a:buSzPts val="2400"/>
              <a:buFont typeface="Archivo"/>
              <a:buNone/>
              <a:defRPr b="1" sz="2400">
                <a:latin typeface="Archivo"/>
                <a:ea typeface="Archivo"/>
                <a:cs typeface="Archivo"/>
                <a:sym typeface="Archivo"/>
              </a:defRPr>
            </a:lvl6pPr>
            <a:lvl7pPr lvl="6" rtl="0">
              <a:spcBef>
                <a:spcPts val="0"/>
              </a:spcBef>
              <a:spcAft>
                <a:spcPts val="0"/>
              </a:spcAft>
              <a:buSzPts val="2400"/>
              <a:buFont typeface="Archivo"/>
              <a:buNone/>
              <a:defRPr b="1" sz="2400">
                <a:latin typeface="Archivo"/>
                <a:ea typeface="Archivo"/>
                <a:cs typeface="Archivo"/>
                <a:sym typeface="Archivo"/>
              </a:defRPr>
            </a:lvl7pPr>
            <a:lvl8pPr lvl="7" rtl="0">
              <a:spcBef>
                <a:spcPts val="0"/>
              </a:spcBef>
              <a:spcAft>
                <a:spcPts val="0"/>
              </a:spcAft>
              <a:buSzPts val="2400"/>
              <a:buFont typeface="Archivo"/>
              <a:buNone/>
              <a:defRPr b="1" sz="2400">
                <a:latin typeface="Archivo"/>
                <a:ea typeface="Archivo"/>
                <a:cs typeface="Archivo"/>
                <a:sym typeface="Archivo"/>
              </a:defRPr>
            </a:lvl8pPr>
            <a:lvl9pPr lvl="8" rtl="0">
              <a:spcBef>
                <a:spcPts val="0"/>
              </a:spcBef>
              <a:spcAft>
                <a:spcPts val="0"/>
              </a:spcAft>
              <a:buSzPts val="2400"/>
              <a:buFont typeface="Archivo"/>
              <a:buNone/>
              <a:defRPr b="1" sz="2400">
                <a:latin typeface="Archivo"/>
                <a:ea typeface="Archivo"/>
                <a:cs typeface="Archivo"/>
                <a:sym typeface="Archivo"/>
              </a:defRPr>
            </a:lvl9pPr>
          </a:lstStyle>
          <a:p/>
        </p:txBody>
      </p:sp>
      <p:sp>
        <p:nvSpPr>
          <p:cNvPr id="307" name="Google Shape;307;p22"/>
          <p:cNvSpPr txBox="1"/>
          <p:nvPr>
            <p:ph idx="6" type="subTitle"/>
          </p:nvPr>
        </p:nvSpPr>
        <p:spPr>
          <a:xfrm>
            <a:off x="1334175" y="2554550"/>
            <a:ext cx="685500" cy="619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2400"/>
              <a:buFont typeface="Archivo"/>
              <a:buNone/>
              <a:defRPr b="1" sz="3000">
                <a:latin typeface="Archivo"/>
                <a:ea typeface="Archivo"/>
                <a:cs typeface="Archivo"/>
                <a:sym typeface="Archivo"/>
              </a:defRPr>
            </a:lvl1pPr>
            <a:lvl2pPr lvl="1" rtl="0">
              <a:spcBef>
                <a:spcPts val="0"/>
              </a:spcBef>
              <a:spcAft>
                <a:spcPts val="0"/>
              </a:spcAft>
              <a:buSzPts val="2400"/>
              <a:buFont typeface="Archivo"/>
              <a:buNone/>
              <a:defRPr b="1" sz="2400">
                <a:latin typeface="Archivo"/>
                <a:ea typeface="Archivo"/>
                <a:cs typeface="Archivo"/>
                <a:sym typeface="Archivo"/>
              </a:defRPr>
            </a:lvl2pPr>
            <a:lvl3pPr lvl="2" rtl="0">
              <a:spcBef>
                <a:spcPts val="0"/>
              </a:spcBef>
              <a:spcAft>
                <a:spcPts val="0"/>
              </a:spcAft>
              <a:buSzPts val="2400"/>
              <a:buFont typeface="Archivo"/>
              <a:buNone/>
              <a:defRPr b="1" sz="2400">
                <a:latin typeface="Archivo"/>
                <a:ea typeface="Archivo"/>
                <a:cs typeface="Archivo"/>
                <a:sym typeface="Archivo"/>
              </a:defRPr>
            </a:lvl3pPr>
            <a:lvl4pPr lvl="3" rtl="0">
              <a:spcBef>
                <a:spcPts val="0"/>
              </a:spcBef>
              <a:spcAft>
                <a:spcPts val="0"/>
              </a:spcAft>
              <a:buSzPts val="2400"/>
              <a:buFont typeface="Archivo"/>
              <a:buNone/>
              <a:defRPr b="1" sz="2400">
                <a:latin typeface="Archivo"/>
                <a:ea typeface="Archivo"/>
                <a:cs typeface="Archivo"/>
                <a:sym typeface="Archivo"/>
              </a:defRPr>
            </a:lvl4pPr>
            <a:lvl5pPr lvl="4" rtl="0">
              <a:spcBef>
                <a:spcPts val="0"/>
              </a:spcBef>
              <a:spcAft>
                <a:spcPts val="0"/>
              </a:spcAft>
              <a:buSzPts val="2400"/>
              <a:buFont typeface="Archivo"/>
              <a:buNone/>
              <a:defRPr b="1" sz="2400">
                <a:latin typeface="Archivo"/>
                <a:ea typeface="Archivo"/>
                <a:cs typeface="Archivo"/>
                <a:sym typeface="Archivo"/>
              </a:defRPr>
            </a:lvl5pPr>
            <a:lvl6pPr lvl="5" rtl="0">
              <a:spcBef>
                <a:spcPts val="0"/>
              </a:spcBef>
              <a:spcAft>
                <a:spcPts val="0"/>
              </a:spcAft>
              <a:buSzPts val="2400"/>
              <a:buFont typeface="Archivo"/>
              <a:buNone/>
              <a:defRPr b="1" sz="2400">
                <a:latin typeface="Archivo"/>
                <a:ea typeface="Archivo"/>
                <a:cs typeface="Archivo"/>
                <a:sym typeface="Archivo"/>
              </a:defRPr>
            </a:lvl6pPr>
            <a:lvl7pPr lvl="6" rtl="0">
              <a:spcBef>
                <a:spcPts val="0"/>
              </a:spcBef>
              <a:spcAft>
                <a:spcPts val="0"/>
              </a:spcAft>
              <a:buSzPts val="2400"/>
              <a:buFont typeface="Archivo"/>
              <a:buNone/>
              <a:defRPr b="1" sz="2400">
                <a:latin typeface="Archivo"/>
                <a:ea typeface="Archivo"/>
                <a:cs typeface="Archivo"/>
                <a:sym typeface="Archivo"/>
              </a:defRPr>
            </a:lvl7pPr>
            <a:lvl8pPr lvl="7" rtl="0">
              <a:spcBef>
                <a:spcPts val="0"/>
              </a:spcBef>
              <a:spcAft>
                <a:spcPts val="0"/>
              </a:spcAft>
              <a:buSzPts val="2400"/>
              <a:buFont typeface="Archivo"/>
              <a:buNone/>
              <a:defRPr b="1" sz="2400">
                <a:latin typeface="Archivo"/>
                <a:ea typeface="Archivo"/>
                <a:cs typeface="Archivo"/>
                <a:sym typeface="Archivo"/>
              </a:defRPr>
            </a:lvl8pPr>
            <a:lvl9pPr lvl="8" rtl="0">
              <a:spcBef>
                <a:spcPts val="0"/>
              </a:spcBef>
              <a:spcAft>
                <a:spcPts val="0"/>
              </a:spcAft>
              <a:buSzPts val="2400"/>
              <a:buFont typeface="Archivo"/>
              <a:buNone/>
              <a:defRPr b="1" sz="2400">
                <a:latin typeface="Archivo"/>
                <a:ea typeface="Archivo"/>
                <a:cs typeface="Archivo"/>
                <a:sym typeface="Archiv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spTree>
      <p:nvGrpSpPr>
        <p:cNvPr id="308" name="Shape 308"/>
        <p:cNvGrpSpPr/>
        <p:nvPr/>
      </p:nvGrpSpPr>
      <p:grpSpPr>
        <a:xfrm>
          <a:off x="0" y="0"/>
          <a:ext cx="0" cy="0"/>
          <a:chOff x="0" y="0"/>
          <a:chExt cx="0" cy="0"/>
        </a:xfrm>
      </p:grpSpPr>
      <p:sp>
        <p:nvSpPr>
          <p:cNvPr id="309" name="Google Shape;309;p23"/>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3"/>
          <p:cNvGrpSpPr/>
          <p:nvPr/>
        </p:nvGrpSpPr>
        <p:grpSpPr>
          <a:xfrm>
            <a:off x="249731" y="4294483"/>
            <a:ext cx="287798" cy="309523"/>
            <a:chOff x="249731" y="4294483"/>
            <a:chExt cx="287798" cy="309523"/>
          </a:xfrm>
        </p:grpSpPr>
        <p:sp>
          <p:nvSpPr>
            <p:cNvPr id="311" name="Google Shape;311;p23"/>
            <p:cNvSpPr/>
            <p:nvPr/>
          </p:nvSpPr>
          <p:spPr>
            <a:xfrm rot="5400000">
              <a:off x="423281" y="42944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rot="5400000">
              <a:off x="249731" y="44897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3"/>
          <p:cNvGrpSpPr/>
          <p:nvPr/>
        </p:nvGrpSpPr>
        <p:grpSpPr>
          <a:xfrm rot="-5400000">
            <a:off x="-258475" y="718250"/>
            <a:ext cx="1130625" cy="114700"/>
            <a:chOff x="3233525" y="2786700"/>
            <a:chExt cx="1130625" cy="114700"/>
          </a:xfrm>
        </p:grpSpPr>
        <p:sp>
          <p:nvSpPr>
            <p:cNvPr id="314" name="Google Shape;314;p23"/>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3"/>
          <p:cNvGrpSpPr/>
          <p:nvPr/>
        </p:nvGrpSpPr>
        <p:grpSpPr>
          <a:xfrm>
            <a:off x="-357280" y="1017725"/>
            <a:ext cx="9790416" cy="2334560"/>
            <a:chOff x="-357280" y="1017725"/>
            <a:chExt cx="9790416" cy="2334560"/>
          </a:xfrm>
        </p:grpSpPr>
        <p:sp>
          <p:nvSpPr>
            <p:cNvPr id="320" name="Google Shape;320;p23"/>
            <p:cNvSpPr/>
            <p:nvPr/>
          </p:nvSpPr>
          <p:spPr>
            <a:xfrm>
              <a:off x="8598825" y="1017725"/>
              <a:ext cx="834311" cy="838227"/>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_1">
    <p:spTree>
      <p:nvGrpSpPr>
        <p:cNvPr id="323" name="Shape 323"/>
        <p:cNvGrpSpPr/>
        <p:nvPr/>
      </p:nvGrpSpPr>
      <p:grpSpPr>
        <a:xfrm>
          <a:off x="0" y="0"/>
          <a:ext cx="0" cy="0"/>
          <a:chOff x="0" y="0"/>
          <a:chExt cx="0" cy="0"/>
        </a:xfrm>
      </p:grpSpPr>
      <p:grpSp>
        <p:nvGrpSpPr>
          <p:cNvPr id="324" name="Google Shape;324;p24"/>
          <p:cNvGrpSpPr/>
          <p:nvPr/>
        </p:nvGrpSpPr>
        <p:grpSpPr>
          <a:xfrm>
            <a:off x="-109600" y="0"/>
            <a:ext cx="9353825" cy="5143500"/>
            <a:chOff x="-109600" y="0"/>
            <a:chExt cx="9353825" cy="5143500"/>
          </a:xfrm>
        </p:grpSpPr>
        <p:sp>
          <p:nvSpPr>
            <p:cNvPr id="325" name="Google Shape;325;p24"/>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4"/>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 name="Google Shape;327;p24"/>
          <p:cNvGrpSpPr/>
          <p:nvPr/>
        </p:nvGrpSpPr>
        <p:grpSpPr>
          <a:xfrm>
            <a:off x="203925" y="210075"/>
            <a:ext cx="8820588" cy="4685638"/>
            <a:chOff x="203925" y="210075"/>
            <a:chExt cx="8820588" cy="4685638"/>
          </a:xfrm>
        </p:grpSpPr>
        <p:grpSp>
          <p:nvGrpSpPr>
            <p:cNvPr id="328" name="Google Shape;328;p24"/>
            <p:cNvGrpSpPr/>
            <p:nvPr/>
          </p:nvGrpSpPr>
          <p:grpSpPr>
            <a:xfrm>
              <a:off x="203925" y="210075"/>
              <a:ext cx="921550" cy="253225"/>
              <a:chOff x="5690050" y="3400200"/>
              <a:chExt cx="921550" cy="253225"/>
            </a:xfrm>
          </p:grpSpPr>
          <p:sp>
            <p:nvSpPr>
              <p:cNvPr id="329" name="Google Shape;329;p24"/>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4"/>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4"/>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4"/>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4"/>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4"/>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4"/>
            <p:cNvGrpSpPr/>
            <p:nvPr/>
          </p:nvGrpSpPr>
          <p:grpSpPr>
            <a:xfrm>
              <a:off x="7893888" y="4781013"/>
              <a:ext cx="1130625" cy="114700"/>
              <a:chOff x="3233525" y="2786700"/>
              <a:chExt cx="1130625" cy="114700"/>
            </a:xfrm>
          </p:grpSpPr>
          <p:sp>
            <p:nvSpPr>
              <p:cNvPr id="340" name="Google Shape;340;p24"/>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4"/>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4"/>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4"/>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5" name="Google Shape;345;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46" name="Google Shape;346;p24"/>
          <p:cNvGrpSpPr/>
          <p:nvPr/>
        </p:nvGrpSpPr>
        <p:grpSpPr>
          <a:xfrm>
            <a:off x="465106" y="3616533"/>
            <a:ext cx="8423298" cy="1044598"/>
            <a:chOff x="465106" y="3616533"/>
            <a:chExt cx="8423298" cy="1044598"/>
          </a:xfrm>
        </p:grpSpPr>
        <p:sp>
          <p:nvSpPr>
            <p:cNvPr id="347" name="Google Shape;347;p24"/>
            <p:cNvSpPr/>
            <p:nvPr/>
          </p:nvSpPr>
          <p:spPr>
            <a:xfrm rot="5400000">
              <a:off x="465106" y="4546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4"/>
            <p:cNvSpPr/>
            <p:nvPr/>
          </p:nvSpPr>
          <p:spPr>
            <a:xfrm rot="5400000">
              <a:off x="8774156" y="36165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9" name="Shape 349"/>
        <p:cNvGrpSpPr/>
        <p:nvPr/>
      </p:nvGrpSpPr>
      <p:grpSpPr>
        <a:xfrm>
          <a:off x="0" y="0"/>
          <a:ext cx="0" cy="0"/>
          <a:chOff x="0" y="0"/>
          <a:chExt cx="0" cy="0"/>
        </a:xfrm>
      </p:grpSpPr>
      <p:grpSp>
        <p:nvGrpSpPr>
          <p:cNvPr id="350" name="Google Shape;350;p25"/>
          <p:cNvGrpSpPr/>
          <p:nvPr/>
        </p:nvGrpSpPr>
        <p:grpSpPr>
          <a:xfrm>
            <a:off x="-109600" y="0"/>
            <a:ext cx="9353825" cy="5143500"/>
            <a:chOff x="-109600" y="0"/>
            <a:chExt cx="9353825" cy="5143500"/>
          </a:xfrm>
        </p:grpSpPr>
        <p:sp>
          <p:nvSpPr>
            <p:cNvPr id="351" name="Google Shape;351;p25"/>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5"/>
          <p:cNvSpPr/>
          <p:nvPr/>
        </p:nvSpPr>
        <p:spPr>
          <a:xfrm>
            <a:off x="-100180" y="27868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 name="Google Shape;354;p25"/>
          <p:cNvGrpSpPr/>
          <p:nvPr/>
        </p:nvGrpSpPr>
        <p:grpSpPr>
          <a:xfrm>
            <a:off x="449481" y="1147633"/>
            <a:ext cx="8173898" cy="2898698"/>
            <a:chOff x="449481" y="1147633"/>
            <a:chExt cx="8173898" cy="2898698"/>
          </a:xfrm>
        </p:grpSpPr>
        <p:sp>
          <p:nvSpPr>
            <p:cNvPr id="355" name="Google Shape;355;p25"/>
            <p:cNvSpPr/>
            <p:nvPr/>
          </p:nvSpPr>
          <p:spPr>
            <a:xfrm rot="5400000">
              <a:off x="8509131" y="39320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rot="5400000">
              <a:off x="449481" y="11476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8" name="Google Shape;358;p25"/>
          <p:cNvSpPr txBox="1"/>
          <p:nvPr>
            <p:ph idx="1" type="subTitle"/>
          </p:nvPr>
        </p:nvSpPr>
        <p:spPr>
          <a:xfrm>
            <a:off x="2372575" y="1800475"/>
            <a:ext cx="19782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9" name="Google Shape;359;p25"/>
          <p:cNvSpPr txBox="1"/>
          <p:nvPr>
            <p:ph idx="2" type="subTitle"/>
          </p:nvPr>
        </p:nvSpPr>
        <p:spPr>
          <a:xfrm>
            <a:off x="5421176" y="1800475"/>
            <a:ext cx="19782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5"/>
          <p:cNvSpPr txBox="1"/>
          <p:nvPr>
            <p:ph idx="3" type="subTitle"/>
          </p:nvPr>
        </p:nvSpPr>
        <p:spPr>
          <a:xfrm>
            <a:off x="2372575" y="3443351"/>
            <a:ext cx="19782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5"/>
          <p:cNvSpPr txBox="1"/>
          <p:nvPr>
            <p:ph idx="4" type="subTitle"/>
          </p:nvPr>
        </p:nvSpPr>
        <p:spPr>
          <a:xfrm>
            <a:off x="5421176" y="3443351"/>
            <a:ext cx="1978200" cy="615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25"/>
          <p:cNvSpPr txBox="1"/>
          <p:nvPr>
            <p:ph idx="5" type="subTitle"/>
          </p:nvPr>
        </p:nvSpPr>
        <p:spPr>
          <a:xfrm>
            <a:off x="237256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3" name="Google Shape;363;p25"/>
          <p:cNvSpPr txBox="1"/>
          <p:nvPr>
            <p:ph idx="6" type="subTitle"/>
          </p:nvPr>
        </p:nvSpPr>
        <p:spPr>
          <a:xfrm>
            <a:off x="2372566" y="31326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4" name="Google Shape;364;p25"/>
          <p:cNvSpPr txBox="1"/>
          <p:nvPr>
            <p:ph idx="7" type="subTitle"/>
          </p:nvPr>
        </p:nvSpPr>
        <p:spPr>
          <a:xfrm>
            <a:off x="5421166" y="1489700"/>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65" name="Google Shape;365;p25"/>
          <p:cNvSpPr txBox="1"/>
          <p:nvPr>
            <p:ph idx="8" type="subTitle"/>
          </p:nvPr>
        </p:nvSpPr>
        <p:spPr>
          <a:xfrm>
            <a:off x="5421166" y="3132675"/>
            <a:ext cx="1978200" cy="505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66" name="Shape 366"/>
        <p:cNvGrpSpPr/>
        <p:nvPr/>
      </p:nvGrpSpPr>
      <p:grpSpPr>
        <a:xfrm>
          <a:off x="0" y="0"/>
          <a:ext cx="0" cy="0"/>
          <a:chOff x="0" y="0"/>
          <a:chExt cx="0" cy="0"/>
        </a:xfrm>
      </p:grpSpPr>
      <p:sp>
        <p:nvSpPr>
          <p:cNvPr id="367" name="Google Shape;367;p26"/>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6"/>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26"/>
          <p:cNvSpPr txBox="1"/>
          <p:nvPr>
            <p:ph idx="1" type="subTitle"/>
          </p:nvPr>
        </p:nvSpPr>
        <p:spPr>
          <a:xfrm>
            <a:off x="1109152" y="20095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1" name="Google Shape;371;p26"/>
          <p:cNvSpPr txBox="1"/>
          <p:nvPr>
            <p:ph idx="2" type="subTitle"/>
          </p:nvPr>
        </p:nvSpPr>
        <p:spPr>
          <a:xfrm>
            <a:off x="3579000" y="20095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2" name="Google Shape;372;p26"/>
          <p:cNvSpPr txBox="1"/>
          <p:nvPr>
            <p:ph idx="3" type="subTitle"/>
          </p:nvPr>
        </p:nvSpPr>
        <p:spPr>
          <a:xfrm>
            <a:off x="1109152" y="345877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3" name="Google Shape;373;p26"/>
          <p:cNvSpPr txBox="1"/>
          <p:nvPr>
            <p:ph idx="4" type="subTitle"/>
          </p:nvPr>
        </p:nvSpPr>
        <p:spPr>
          <a:xfrm>
            <a:off x="3579000" y="345877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4" name="Google Shape;374;p26"/>
          <p:cNvSpPr txBox="1"/>
          <p:nvPr>
            <p:ph idx="5" type="subTitle"/>
          </p:nvPr>
        </p:nvSpPr>
        <p:spPr>
          <a:xfrm>
            <a:off x="6048848" y="20095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5" name="Google Shape;375;p26"/>
          <p:cNvSpPr txBox="1"/>
          <p:nvPr>
            <p:ph idx="6" type="subTitle"/>
          </p:nvPr>
        </p:nvSpPr>
        <p:spPr>
          <a:xfrm>
            <a:off x="6048848" y="345877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76" name="Google Shape;376;p26"/>
          <p:cNvSpPr txBox="1"/>
          <p:nvPr>
            <p:ph idx="7" type="subTitle"/>
          </p:nvPr>
        </p:nvSpPr>
        <p:spPr>
          <a:xfrm>
            <a:off x="1113052" y="1694824"/>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7" name="Google Shape;377;p26"/>
          <p:cNvSpPr txBox="1"/>
          <p:nvPr>
            <p:ph idx="8" type="subTitle"/>
          </p:nvPr>
        </p:nvSpPr>
        <p:spPr>
          <a:xfrm>
            <a:off x="3582900" y="1694824"/>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8" name="Google Shape;378;p26"/>
          <p:cNvSpPr txBox="1"/>
          <p:nvPr>
            <p:ph idx="9" type="subTitle"/>
          </p:nvPr>
        </p:nvSpPr>
        <p:spPr>
          <a:xfrm>
            <a:off x="6052748" y="1694824"/>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79" name="Google Shape;379;p26"/>
          <p:cNvSpPr txBox="1"/>
          <p:nvPr>
            <p:ph idx="13" type="subTitle"/>
          </p:nvPr>
        </p:nvSpPr>
        <p:spPr>
          <a:xfrm>
            <a:off x="1113052" y="3144075"/>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0" name="Google Shape;380;p26"/>
          <p:cNvSpPr txBox="1"/>
          <p:nvPr>
            <p:ph idx="14" type="subTitle"/>
          </p:nvPr>
        </p:nvSpPr>
        <p:spPr>
          <a:xfrm>
            <a:off x="3582900" y="3144075"/>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381" name="Google Shape;381;p26"/>
          <p:cNvSpPr txBox="1"/>
          <p:nvPr>
            <p:ph idx="15" type="subTitle"/>
          </p:nvPr>
        </p:nvSpPr>
        <p:spPr>
          <a:xfrm>
            <a:off x="6052748" y="3144075"/>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382" name="Google Shape;382;p26"/>
          <p:cNvGrpSpPr/>
          <p:nvPr/>
        </p:nvGrpSpPr>
        <p:grpSpPr>
          <a:xfrm>
            <a:off x="249731" y="4294483"/>
            <a:ext cx="287798" cy="309523"/>
            <a:chOff x="249731" y="4294483"/>
            <a:chExt cx="287798" cy="309523"/>
          </a:xfrm>
        </p:grpSpPr>
        <p:sp>
          <p:nvSpPr>
            <p:cNvPr id="383" name="Google Shape;383;p26"/>
            <p:cNvSpPr/>
            <p:nvPr/>
          </p:nvSpPr>
          <p:spPr>
            <a:xfrm rot="5400000">
              <a:off x="423281" y="42944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6"/>
            <p:cNvSpPr/>
            <p:nvPr/>
          </p:nvSpPr>
          <p:spPr>
            <a:xfrm rot="5400000">
              <a:off x="249731" y="44897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6"/>
          <p:cNvGrpSpPr/>
          <p:nvPr/>
        </p:nvGrpSpPr>
        <p:grpSpPr>
          <a:xfrm rot="-5400000">
            <a:off x="-258475" y="718250"/>
            <a:ext cx="1130625" cy="114700"/>
            <a:chOff x="3233525" y="2786700"/>
            <a:chExt cx="1130625" cy="114700"/>
          </a:xfrm>
        </p:grpSpPr>
        <p:sp>
          <p:nvSpPr>
            <p:cNvPr id="386" name="Google Shape;386;p26"/>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6"/>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6"/>
          <p:cNvGrpSpPr/>
          <p:nvPr/>
        </p:nvGrpSpPr>
        <p:grpSpPr>
          <a:xfrm>
            <a:off x="-357280" y="1017725"/>
            <a:ext cx="9790416" cy="2334560"/>
            <a:chOff x="-357280" y="1017725"/>
            <a:chExt cx="9790416" cy="2334560"/>
          </a:xfrm>
        </p:grpSpPr>
        <p:sp>
          <p:nvSpPr>
            <p:cNvPr id="392" name="Google Shape;392;p26"/>
            <p:cNvSpPr/>
            <p:nvPr/>
          </p:nvSpPr>
          <p:spPr>
            <a:xfrm>
              <a:off x="8598825" y="1017725"/>
              <a:ext cx="834311" cy="838227"/>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94" name="Shape 394"/>
        <p:cNvGrpSpPr/>
        <p:nvPr/>
      </p:nvGrpSpPr>
      <p:grpSpPr>
        <a:xfrm>
          <a:off x="0" y="0"/>
          <a:ext cx="0" cy="0"/>
          <a:chOff x="0" y="0"/>
          <a:chExt cx="0" cy="0"/>
        </a:xfrm>
      </p:grpSpPr>
      <p:grpSp>
        <p:nvGrpSpPr>
          <p:cNvPr id="395" name="Google Shape;395;p27"/>
          <p:cNvGrpSpPr/>
          <p:nvPr/>
        </p:nvGrpSpPr>
        <p:grpSpPr>
          <a:xfrm>
            <a:off x="-109600" y="0"/>
            <a:ext cx="9353825" cy="5143500"/>
            <a:chOff x="-109600" y="0"/>
            <a:chExt cx="9353825" cy="5143500"/>
          </a:xfrm>
        </p:grpSpPr>
        <p:sp>
          <p:nvSpPr>
            <p:cNvPr id="396" name="Google Shape;396;p27"/>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7"/>
          <p:cNvGrpSpPr/>
          <p:nvPr/>
        </p:nvGrpSpPr>
        <p:grpSpPr>
          <a:xfrm>
            <a:off x="223231" y="808883"/>
            <a:ext cx="8696348" cy="347248"/>
            <a:chOff x="223231" y="808883"/>
            <a:chExt cx="8696348" cy="347248"/>
          </a:xfrm>
        </p:grpSpPr>
        <p:sp>
          <p:nvSpPr>
            <p:cNvPr id="399" name="Google Shape;399;p27"/>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rot="5400000">
              <a:off x="8805331" y="808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7"/>
          <p:cNvSpPr/>
          <p:nvPr/>
        </p:nvSpPr>
        <p:spPr>
          <a:xfrm flipH="1" rot="5400000">
            <a:off x="777590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7"/>
          <p:cNvGrpSpPr/>
          <p:nvPr/>
        </p:nvGrpSpPr>
        <p:grpSpPr>
          <a:xfrm>
            <a:off x="252450" y="286275"/>
            <a:ext cx="7279963" cy="4500263"/>
            <a:chOff x="252450" y="286275"/>
            <a:chExt cx="7279963" cy="4500263"/>
          </a:xfrm>
        </p:grpSpPr>
        <p:grpSp>
          <p:nvGrpSpPr>
            <p:cNvPr id="403" name="Google Shape;403;p27"/>
            <p:cNvGrpSpPr/>
            <p:nvPr/>
          </p:nvGrpSpPr>
          <p:grpSpPr>
            <a:xfrm>
              <a:off x="252450" y="286275"/>
              <a:ext cx="921550" cy="253225"/>
              <a:chOff x="5690050" y="3400200"/>
              <a:chExt cx="921550" cy="253225"/>
            </a:xfrm>
          </p:grpSpPr>
          <p:sp>
            <p:nvSpPr>
              <p:cNvPr id="404" name="Google Shape;404;p27"/>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7"/>
            <p:cNvGrpSpPr/>
            <p:nvPr/>
          </p:nvGrpSpPr>
          <p:grpSpPr>
            <a:xfrm>
              <a:off x="6401788" y="4671838"/>
              <a:ext cx="1130625" cy="114700"/>
              <a:chOff x="3233525" y="2786700"/>
              <a:chExt cx="1130625" cy="114700"/>
            </a:xfrm>
          </p:grpSpPr>
          <p:sp>
            <p:nvSpPr>
              <p:cNvPr id="415" name="Google Shape;415;p27"/>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0" name="Google Shape;420;p27"/>
          <p:cNvSpPr txBox="1"/>
          <p:nvPr>
            <p:ph hasCustomPrompt="1" type="title"/>
          </p:nvPr>
        </p:nvSpPr>
        <p:spPr>
          <a:xfrm>
            <a:off x="1475225" y="739282"/>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1" name="Google Shape;421;p27"/>
          <p:cNvSpPr txBox="1"/>
          <p:nvPr>
            <p:ph idx="1" type="subTitle"/>
          </p:nvPr>
        </p:nvSpPr>
        <p:spPr>
          <a:xfrm>
            <a:off x="1475225" y="1309584"/>
            <a:ext cx="4696800" cy="42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22" name="Google Shape;422;p27"/>
          <p:cNvSpPr txBox="1"/>
          <p:nvPr>
            <p:ph hasCustomPrompt="1" idx="2" type="title"/>
          </p:nvPr>
        </p:nvSpPr>
        <p:spPr>
          <a:xfrm>
            <a:off x="1475225" y="2091537"/>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3" name="Google Shape;423;p27"/>
          <p:cNvSpPr txBox="1"/>
          <p:nvPr>
            <p:ph idx="3" type="subTitle"/>
          </p:nvPr>
        </p:nvSpPr>
        <p:spPr>
          <a:xfrm>
            <a:off x="1475225" y="2661836"/>
            <a:ext cx="4696800" cy="42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24" name="Google Shape;424;p27"/>
          <p:cNvSpPr txBox="1"/>
          <p:nvPr>
            <p:ph hasCustomPrompt="1" idx="4" type="title"/>
          </p:nvPr>
        </p:nvSpPr>
        <p:spPr>
          <a:xfrm>
            <a:off x="1475225" y="3443793"/>
            <a:ext cx="46968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5" name="Google Shape;425;p27"/>
          <p:cNvSpPr txBox="1"/>
          <p:nvPr>
            <p:ph idx="5" type="subTitle"/>
          </p:nvPr>
        </p:nvSpPr>
        <p:spPr>
          <a:xfrm>
            <a:off x="1475225" y="4014105"/>
            <a:ext cx="4696800" cy="423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26" name="Shape 426"/>
        <p:cNvGrpSpPr/>
        <p:nvPr/>
      </p:nvGrpSpPr>
      <p:grpSpPr>
        <a:xfrm>
          <a:off x="0" y="0"/>
          <a:ext cx="0" cy="0"/>
          <a:chOff x="0" y="0"/>
          <a:chExt cx="0" cy="0"/>
        </a:xfrm>
      </p:grpSpPr>
      <p:grpSp>
        <p:nvGrpSpPr>
          <p:cNvPr id="427" name="Google Shape;427;p28"/>
          <p:cNvGrpSpPr/>
          <p:nvPr/>
        </p:nvGrpSpPr>
        <p:grpSpPr>
          <a:xfrm>
            <a:off x="-109600" y="0"/>
            <a:ext cx="9353825" cy="5143500"/>
            <a:chOff x="-109600" y="0"/>
            <a:chExt cx="9353825" cy="5143500"/>
          </a:xfrm>
        </p:grpSpPr>
        <p:sp>
          <p:nvSpPr>
            <p:cNvPr id="428" name="Google Shape;428;p28"/>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8"/>
          <p:cNvGrpSpPr/>
          <p:nvPr/>
        </p:nvGrpSpPr>
        <p:grpSpPr>
          <a:xfrm>
            <a:off x="-357280" y="868100"/>
            <a:ext cx="10023705" cy="2484185"/>
            <a:chOff x="-357280" y="868100"/>
            <a:chExt cx="10023705" cy="2484185"/>
          </a:xfrm>
        </p:grpSpPr>
        <p:sp>
          <p:nvSpPr>
            <p:cNvPr id="431" name="Google Shape;431;p28"/>
            <p:cNvSpPr/>
            <p:nvPr/>
          </p:nvSpPr>
          <p:spPr>
            <a:xfrm>
              <a:off x="-357280" y="26132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8"/>
            <p:cNvSpPr/>
            <p:nvPr/>
          </p:nvSpPr>
          <p:spPr>
            <a:xfrm>
              <a:off x="8430775" y="868100"/>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28"/>
          <p:cNvGrpSpPr/>
          <p:nvPr/>
        </p:nvGrpSpPr>
        <p:grpSpPr>
          <a:xfrm>
            <a:off x="465106" y="3616533"/>
            <a:ext cx="8423298" cy="1044598"/>
            <a:chOff x="465106" y="3616533"/>
            <a:chExt cx="8423298" cy="1044598"/>
          </a:xfrm>
        </p:grpSpPr>
        <p:sp>
          <p:nvSpPr>
            <p:cNvPr id="434" name="Google Shape;434;p28"/>
            <p:cNvSpPr/>
            <p:nvPr/>
          </p:nvSpPr>
          <p:spPr>
            <a:xfrm rot="5400000">
              <a:off x="465106" y="4546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8"/>
            <p:cNvSpPr/>
            <p:nvPr/>
          </p:nvSpPr>
          <p:spPr>
            <a:xfrm rot="5400000">
              <a:off x="8774156" y="36165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8"/>
          <p:cNvSpPr txBox="1"/>
          <p:nvPr>
            <p:ph hasCustomPrompt="1" type="title"/>
          </p:nvPr>
        </p:nvSpPr>
        <p:spPr>
          <a:xfrm>
            <a:off x="1325650" y="20383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7" name="Google Shape;437;p28"/>
          <p:cNvSpPr txBox="1"/>
          <p:nvPr>
            <p:ph idx="1" type="subTitle"/>
          </p:nvPr>
        </p:nvSpPr>
        <p:spPr>
          <a:xfrm>
            <a:off x="938500" y="35529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8" name="Google Shape;438;p28"/>
          <p:cNvSpPr txBox="1"/>
          <p:nvPr>
            <p:ph idx="2" type="subTitle"/>
          </p:nvPr>
        </p:nvSpPr>
        <p:spPr>
          <a:xfrm>
            <a:off x="9385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439" name="Google Shape;439;p28"/>
          <p:cNvSpPr txBox="1"/>
          <p:nvPr>
            <p:ph hasCustomPrompt="1" idx="3" type="title"/>
          </p:nvPr>
        </p:nvSpPr>
        <p:spPr>
          <a:xfrm>
            <a:off x="3873100"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0" name="Google Shape;440;p28"/>
          <p:cNvSpPr txBox="1"/>
          <p:nvPr>
            <p:ph idx="4" type="subTitle"/>
          </p:nvPr>
        </p:nvSpPr>
        <p:spPr>
          <a:xfrm>
            <a:off x="3485400" y="35529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1" name="Google Shape;441;p28"/>
          <p:cNvSpPr txBox="1"/>
          <p:nvPr>
            <p:ph idx="5" type="subTitle"/>
          </p:nvPr>
        </p:nvSpPr>
        <p:spPr>
          <a:xfrm>
            <a:off x="34854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442" name="Google Shape;442;p28"/>
          <p:cNvSpPr txBox="1"/>
          <p:nvPr>
            <p:ph hasCustomPrompt="1" idx="6" type="title"/>
          </p:nvPr>
        </p:nvSpPr>
        <p:spPr>
          <a:xfrm>
            <a:off x="6417675" y="20383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3" name="Google Shape;443;p28"/>
          <p:cNvSpPr txBox="1"/>
          <p:nvPr>
            <p:ph idx="7" type="subTitle"/>
          </p:nvPr>
        </p:nvSpPr>
        <p:spPr>
          <a:xfrm>
            <a:off x="6032300" y="3552975"/>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4" name="Google Shape;444;p28"/>
          <p:cNvSpPr txBox="1"/>
          <p:nvPr>
            <p:ph idx="8" type="subTitle"/>
          </p:nvPr>
        </p:nvSpPr>
        <p:spPr>
          <a:xfrm>
            <a:off x="6032300" y="3208350"/>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DM Sans"/>
              <a:buNone/>
              <a:defRPr b="1" sz="2400">
                <a:solidFill>
                  <a:schemeClr val="dk1"/>
                </a:solidFill>
                <a:latin typeface="Archivo"/>
                <a:ea typeface="Archivo"/>
                <a:cs typeface="Archivo"/>
                <a:sym typeface="Archivo"/>
              </a:defRPr>
            </a:lvl1pPr>
            <a:lvl2pPr lvl="1"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2pPr>
            <a:lvl3pPr lvl="2"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3pPr>
            <a:lvl4pPr lvl="3"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4pPr>
            <a:lvl5pPr lvl="4"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5pPr>
            <a:lvl6pPr lvl="5"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6pPr>
            <a:lvl7pPr lvl="6"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7pPr>
            <a:lvl8pPr lvl="7"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8pPr>
            <a:lvl9pPr lvl="8" rtl="0" algn="ctr">
              <a:lnSpc>
                <a:spcPct val="100000"/>
              </a:lnSpc>
              <a:spcBef>
                <a:spcPts val="0"/>
              </a:spcBef>
              <a:spcAft>
                <a:spcPts val="0"/>
              </a:spcAft>
              <a:buClr>
                <a:schemeClr val="dk1"/>
              </a:buClr>
              <a:buSzPts val="2400"/>
              <a:buFont typeface="DM Sans"/>
              <a:buNone/>
              <a:defRPr b="1" sz="2400">
                <a:solidFill>
                  <a:schemeClr val="dk1"/>
                </a:solidFill>
                <a:latin typeface="DM Sans"/>
                <a:ea typeface="DM Sans"/>
                <a:cs typeface="DM Sans"/>
                <a:sym typeface="DM Sans"/>
              </a:defRPr>
            </a:lvl9pPr>
          </a:lstStyle>
          <a:p/>
        </p:txBody>
      </p:sp>
      <p:sp>
        <p:nvSpPr>
          <p:cNvPr id="445" name="Google Shape;445;p28"/>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6" name="Shape 446"/>
        <p:cNvGrpSpPr/>
        <p:nvPr/>
      </p:nvGrpSpPr>
      <p:grpSpPr>
        <a:xfrm>
          <a:off x="0" y="0"/>
          <a:ext cx="0" cy="0"/>
          <a:chOff x="0" y="0"/>
          <a:chExt cx="0" cy="0"/>
        </a:xfrm>
      </p:grpSpPr>
      <p:sp>
        <p:nvSpPr>
          <p:cNvPr id="447" name="Google Shape;447;p29"/>
          <p:cNvSpPr/>
          <p:nvPr/>
        </p:nvSpPr>
        <p:spPr>
          <a:xfrm rot="10800000">
            <a:off x="7801270" y="3742023"/>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9"/>
          <p:cNvSpPr/>
          <p:nvPr/>
        </p:nvSpPr>
        <p:spPr>
          <a:xfrm rot="10800000">
            <a:off x="8930966" y="1887363"/>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
          <p:cNvSpPr/>
          <p:nvPr/>
        </p:nvSpPr>
        <p:spPr>
          <a:xfrm rot="-5400000">
            <a:off x="415936" y="728217"/>
            <a:ext cx="115101" cy="115144"/>
          </a:xfrm>
          <a:custGeom>
            <a:rect b="b" l="l" r="r" t="t"/>
            <a:pathLst>
              <a:path extrusionOk="0" h="2701" w="2700">
                <a:moveTo>
                  <a:pt x="1279" y="1"/>
                </a:moveTo>
                <a:cubicBezTo>
                  <a:pt x="1137" y="1"/>
                  <a:pt x="1035" y="102"/>
                  <a:pt x="1035" y="244"/>
                </a:cubicBezTo>
                <a:lnTo>
                  <a:pt x="1035" y="1036"/>
                </a:lnTo>
                <a:lnTo>
                  <a:pt x="244" y="1036"/>
                </a:lnTo>
                <a:cubicBezTo>
                  <a:pt x="102" y="1036"/>
                  <a:pt x="0" y="1137"/>
                  <a:pt x="0" y="1279"/>
                </a:cubicBezTo>
                <a:lnTo>
                  <a:pt x="0" y="1442"/>
                </a:lnTo>
                <a:cubicBezTo>
                  <a:pt x="0" y="1564"/>
                  <a:pt x="102" y="1665"/>
                  <a:pt x="244" y="1665"/>
                </a:cubicBezTo>
                <a:lnTo>
                  <a:pt x="1035" y="1665"/>
                </a:lnTo>
                <a:lnTo>
                  <a:pt x="1035" y="2457"/>
                </a:lnTo>
                <a:cubicBezTo>
                  <a:pt x="1035" y="2599"/>
                  <a:pt x="1137" y="2700"/>
                  <a:pt x="1279" y="2700"/>
                </a:cubicBezTo>
                <a:lnTo>
                  <a:pt x="1421" y="2700"/>
                </a:lnTo>
                <a:cubicBezTo>
                  <a:pt x="1563" y="2700"/>
                  <a:pt x="1665" y="2599"/>
                  <a:pt x="1665" y="2457"/>
                </a:cubicBezTo>
                <a:lnTo>
                  <a:pt x="1665" y="1665"/>
                </a:lnTo>
                <a:lnTo>
                  <a:pt x="2456" y="1665"/>
                </a:lnTo>
                <a:cubicBezTo>
                  <a:pt x="2598" y="1665"/>
                  <a:pt x="2700" y="1564"/>
                  <a:pt x="2700" y="1442"/>
                </a:cubicBezTo>
                <a:lnTo>
                  <a:pt x="2700" y="1279"/>
                </a:lnTo>
                <a:cubicBezTo>
                  <a:pt x="2700" y="1137"/>
                  <a:pt x="2598" y="1036"/>
                  <a:pt x="2456" y="1036"/>
                </a:cubicBezTo>
                <a:lnTo>
                  <a:pt x="1665" y="1036"/>
                </a:lnTo>
                <a:lnTo>
                  <a:pt x="1665" y="244"/>
                </a:lnTo>
                <a:cubicBezTo>
                  <a:pt x="1665" y="102"/>
                  <a:pt x="1563" y="1"/>
                  <a:pt x="1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9"/>
          <p:cNvGrpSpPr/>
          <p:nvPr/>
        </p:nvGrpSpPr>
        <p:grpSpPr>
          <a:xfrm>
            <a:off x="-109600" y="0"/>
            <a:ext cx="9353825" cy="5143500"/>
            <a:chOff x="-109600" y="0"/>
            <a:chExt cx="9353825" cy="5143500"/>
          </a:xfrm>
        </p:grpSpPr>
        <p:sp>
          <p:nvSpPr>
            <p:cNvPr id="451" name="Google Shape;451;p29"/>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9"/>
          <p:cNvSpPr txBox="1"/>
          <p:nvPr>
            <p:ph type="title"/>
          </p:nvPr>
        </p:nvSpPr>
        <p:spPr>
          <a:xfrm>
            <a:off x="2347938" y="677525"/>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4" name="Google Shape;454;p29"/>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5" name="Google Shape;455;p29"/>
          <p:cNvSpPr txBox="1"/>
          <p:nvPr/>
        </p:nvSpPr>
        <p:spPr>
          <a:xfrm>
            <a:off x="2099100" y="37643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Assistant"/>
                <a:ea typeface="Assistant"/>
                <a:cs typeface="Assistant"/>
                <a:sym typeface="Assistant"/>
              </a:rPr>
              <a:t>CREDITS:</a:t>
            </a:r>
            <a:r>
              <a:rPr lang="en" sz="1200">
                <a:solidFill>
                  <a:schemeClr val="dk1"/>
                </a:solidFill>
                <a:latin typeface="Assistant"/>
                <a:ea typeface="Assistant"/>
                <a:cs typeface="Assistant"/>
                <a:sym typeface="Assistant"/>
              </a:rPr>
              <a:t> This presentation template was created by </a:t>
            </a:r>
            <a:r>
              <a:rPr b="1" lang="en" sz="1200" u="sng">
                <a:solidFill>
                  <a:schemeClr val="hlink"/>
                </a:solidFill>
                <a:latin typeface="Assistant"/>
                <a:ea typeface="Assistant"/>
                <a:cs typeface="Assistant"/>
                <a:sym typeface="Assistant"/>
                <a:hlinkClick r:id="rId2"/>
              </a:rPr>
              <a:t>Slidesgo</a:t>
            </a:r>
            <a:r>
              <a:rPr lang="en" sz="1200">
                <a:solidFill>
                  <a:schemeClr val="dk1"/>
                </a:solidFill>
                <a:latin typeface="Assistant"/>
                <a:ea typeface="Assistant"/>
                <a:cs typeface="Assistant"/>
                <a:sym typeface="Assistant"/>
              </a:rPr>
              <a:t>, and includes icons by </a:t>
            </a:r>
            <a:r>
              <a:rPr b="1" lang="en" sz="1200" u="sng">
                <a:solidFill>
                  <a:schemeClr val="dk1"/>
                </a:solid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1"/>
                </a:solidFill>
                <a:latin typeface="Assistant"/>
                <a:ea typeface="Assistant"/>
                <a:cs typeface="Assistant"/>
                <a:sym typeface="Assistant"/>
              </a:rPr>
              <a:t>, and infographics &amp; images by </a:t>
            </a:r>
            <a:r>
              <a:rPr b="1" lang="en" sz="1200" u="sng">
                <a:solidFill>
                  <a:schemeClr val="dk1"/>
                </a:solidFill>
                <a:latin typeface="Assistant"/>
                <a:ea typeface="Assistant"/>
                <a:cs typeface="Assistant"/>
                <a:sym typeface="Assistant"/>
                <a:hlinkClick r:id="rId4">
                  <a:extLst>
                    <a:ext uri="{A12FA001-AC4F-418D-AE19-62706E023703}">
                      <ahyp:hlinkClr val="tx"/>
                    </a:ext>
                  </a:extLst>
                </a:hlinkClick>
              </a:rPr>
              <a:t>Freepik</a:t>
            </a:r>
            <a:r>
              <a:rPr lang="en" sz="1200" u="sng">
                <a:solidFill>
                  <a:schemeClr val="dk1"/>
                </a:solidFill>
                <a:latin typeface="Assistant"/>
                <a:ea typeface="Assistant"/>
                <a:cs typeface="Assistant"/>
                <a:sym typeface="Assistant"/>
              </a:rPr>
              <a:t> </a:t>
            </a:r>
            <a:endParaRPr b="1" sz="1200" u="sng">
              <a:solidFill>
                <a:schemeClr val="dk1"/>
              </a:solidFill>
              <a:latin typeface="Assistant"/>
              <a:ea typeface="Assistant"/>
              <a:cs typeface="Assistant"/>
              <a:sym typeface="Assistant"/>
            </a:endParaRPr>
          </a:p>
        </p:txBody>
      </p:sp>
      <p:sp>
        <p:nvSpPr>
          <p:cNvPr id="456" name="Google Shape;456;p29"/>
          <p:cNvSpPr/>
          <p:nvPr/>
        </p:nvSpPr>
        <p:spPr>
          <a:xfrm rot="10800000">
            <a:off x="-357280" y="3130098"/>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7" name="Shape 457"/>
        <p:cNvGrpSpPr/>
        <p:nvPr/>
      </p:nvGrpSpPr>
      <p:grpSpPr>
        <a:xfrm>
          <a:off x="0" y="0"/>
          <a:ext cx="0" cy="0"/>
          <a:chOff x="0" y="0"/>
          <a:chExt cx="0" cy="0"/>
        </a:xfrm>
      </p:grpSpPr>
      <p:grpSp>
        <p:nvGrpSpPr>
          <p:cNvPr id="458" name="Google Shape;458;p30"/>
          <p:cNvGrpSpPr/>
          <p:nvPr/>
        </p:nvGrpSpPr>
        <p:grpSpPr>
          <a:xfrm>
            <a:off x="-109600" y="0"/>
            <a:ext cx="9353825" cy="5143500"/>
            <a:chOff x="-109600" y="0"/>
            <a:chExt cx="9353825" cy="5143500"/>
          </a:xfrm>
        </p:grpSpPr>
        <p:sp>
          <p:nvSpPr>
            <p:cNvPr id="459" name="Google Shape;459;p30"/>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30"/>
          <p:cNvGrpSpPr/>
          <p:nvPr/>
        </p:nvGrpSpPr>
        <p:grpSpPr>
          <a:xfrm>
            <a:off x="223231" y="808883"/>
            <a:ext cx="8696348" cy="347248"/>
            <a:chOff x="223231" y="808883"/>
            <a:chExt cx="8696348" cy="347248"/>
          </a:xfrm>
        </p:grpSpPr>
        <p:sp>
          <p:nvSpPr>
            <p:cNvPr id="462" name="Google Shape;462;p30"/>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rot="5400000">
              <a:off x="8805331" y="808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0"/>
          <p:cNvSpPr/>
          <p:nvPr/>
        </p:nvSpPr>
        <p:spPr>
          <a:xfrm>
            <a:off x="8519695" y="24890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 name="Google Shape;465;p30"/>
          <p:cNvGrpSpPr/>
          <p:nvPr/>
        </p:nvGrpSpPr>
        <p:grpSpPr>
          <a:xfrm>
            <a:off x="252450" y="286275"/>
            <a:ext cx="7279963" cy="4500263"/>
            <a:chOff x="252450" y="286275"/>
            <a:chExt cx="7279963" cy="4500263"/>
          </a:xfrm>
        </p:grpSpPr>
        <p:grpSp>
          <p:nvGrpSpPr>
            <p:cNvPr id="466" name="Google Shape;466;p30"/>
            <p:cNvGrpSpPr/>
            <p:nvPr/>
          </p:nvGrpSpPr>
          <p:grpSpPr>
            <a:xfrm>
              <a:off x="252450" y="286275"/>
              <a:ext cx="921550" cy="253225"/>
              <a:chOff x="5690050" y="3400200"/>
              <a:chExt cx="921550" cy="253225"/>
            </a:xfrm>
          </p:grpSpPr>
          <p:sp>
            <p:nvSpPr>
              <p:cNvPr id="467" name="Google Shape;467;p30"/>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30"/>
            <p:cNvGrpSpPr/>
            <p:nvPr/>
          </p:nvGrpSpPr>
          <p:grpSpPr>
            <a:xfrm>
              <a:off x="6401788" y="4671838"/>
              <a:ext cx="1130625" cy="114700"/>
              <a:chOff x="3233525" y="2786700"/>
              <a:chExt cx="1130625" cy="114700"/>
            </a:xfrm>
          </p:grpSpPr>
          <p:sp>
            <p:nvSpPr>
              <p:cNvPr id="478" name="Google Shape;478;p30"/>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grpSp>
        <p:nvGrpSpPr>
          <p:cNvPr id="32" name="Google Shape;32;p4"/>
          <p:cNvGrpSpPr/>
          <p:nvPr/>
        </p:nvGrpSpPr>
        <p:grpSpPr>
          <a:xfrm>
            <a:off x="-100175" y="0"/>
            <a:ext cx="9344400" cy="5143500"/>
            <a:chOff x="-100175" y="0"/>
            <a:chExt cx="9344400" cy="5143500"/>
          </a:xfrm>
        </p:grpSpPr>
        <p:sp>
          <p:nvSpPr>
            <p:cNvPr id="33" name="Google Shape;33;p4"/>
            <p:cNvSpPr/>
            <p:nvPr/>
          </p:nvSpPr>
          <p:spPr>
            <a:xfrm>
              <a:off x="-100175"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p:nvPr/>
        </p:nvSpPr>
        <p:spPr>
          <a:xfrm>
            <a:off x="8309700" y="4031625"/>
            <a:ext cx="834311" cy="838227"/>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249731" y="4294483"/>
            <a:ext cx="287798" cy="309523"/>
            <a:chOff x="249731" y="4294483"/>
            <a:chExt cx="287798" cy="309523"/>
          </a:xfrm>
        </p:grpSpPr>
        <p:sp>
          <p:nvSpPr>
            <p:cNvPr id="37" name="Google Shape;37;p4"/>
            <p:cNvSpPr/>
            <p:nvPr/>
          </p:nvSpPr>
          <p:spPr>
            <a:xfrm rot="5400000">
              <a:off x="423281" y="42944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rot="5400000">
              <a:off x="249731" y="44897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4"/>
          <p:cNvGrpSpPr/>
          <p:nvPr/>
        </p:nvGrpSpPr>
        <p:grpSpPr>
          <a:xfrm rot="-5400000">
            <a:off x="-258475" y="718250"/>
            <a:ext cx="1130625" cy="114700"/>
            <a:chOff x="3233525" y="2786700"/>
            <a:chExt cx="1130625" cy="114700"/>
          </a:xfrm>
        </p:grpSpPr>
        <p:sp>
          <p:nvSpPr>
            <p:cNvPr id="40" name="Google Shape;40;p4"/>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4"/>
          <p:cNvSpPr txBox="1"/>
          <p:nvPr>
            <p:ph idx="1" type="body"/>
          </p:nvPr>
        </p:nvSpPr>
        <p:spPr>
          <a:xfrm>
            <a:off x="720000" y="1120776"/>
            <a:ext cx="7704000" cy="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83" name="Shape 483"/>
        <p:cNvGrpSpPr/>
        <p:nvPr/>
      </p:nvGrpSpPr>
      <p:grpSpPr>
        <a:xfrm>
          <a:off x="0" y="0"/>
          <a:ext cx="0" cy="0"/>
          <a:chOff x="0" y="0"/>
          <a:chExt cx="0" cy="0"/>
        </a:xfrm>
      </p:grpSpPr>
      <p:grpSp>
        <p:nvGrpSpPr>
          <p:cNvPr id="484" name="Google Shape;484;p31"/>
          <p:cNvGrpSpPr/>
          <p:nvPr/>
        </p:nvGrpSpPr>
        <p:grpSpPr>
          <a:xfrm>
            <a:off x="-109600" y="0"/>
            <a:ext cx="9353825" cy="5143500"/>
            <a:chOff x="-109600" y="0"/>
            <a:chExt cx="9353825" cy="5143500"/>
          </a:xfrm>
        </p:grpSpPr>
        <p:sp>
          <p:nvSpPr>
            <p:cNvPr id="485" name="Google Shape;485;p31"/>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1"/>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p:nvPr/>
        </p:nvSpPr>
        <p:spPr>
          <a:xfrm>
            <a:off x="-87380" y="249378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31"/>
          <p:cNvGrpSpPr/>
          <p:nvPr/>
        </p:nvGrpSpPr>
        <p:grpSpPr>
          <a:xfrm>
            <a:off x="824788" y="4695838"/>
            <a:ext cx="1130625" cy="114700"/>
            <a:chOff x="3233525" y="2786700"/>
            <a:chExt cx="1130625" cy="114700"/>
          </a:xfrm>
        </p:grpSpPr>
        <p:sp>
          <p:nvSpPr>
            <p:cNvPr id="490" name="Google Shape;490;p31"/>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1"/>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1"/>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grpSp>
        <p:nvGrpSpPr>
          <p:cNvPr id="48" name="Google Shape;48;p5"/>
          <p:cNvGrpSpPr/>
          <p:nvPr/>
        </p:nvGrpSpPr>
        <p:grpSpPr>
          <a:xfrm>
            <a:off x="-109600" y="0"/>
            <a:ext cx="9353825" cy="5143500"/>
            <a:chOff x="-109600" y="0"/>
            <a:chExt cx="9353825" cy="5143500"/>
          </a:xfrm>
        </p:grpSpPr>
        <p:sp>
          <p:nvSpPr>
            <p:cNvPr id="49" name="Google Shape;49;p5"/>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p:nvPr/>
        </p:nvSpPr>
        <p:spPr>
          <a:xfrm rot="5400000">
            <a:off x="223231" y="10418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 name="Google Shape;52;p5"/>
          <p:cNvGrpSpPr/>
          <p:nvPr/>
        </p:nvGrpSpPr>
        <p:grpSpPr>
          <a:xfrm>
            <a:off x="252450" y="286275"/>
            <a:ext cx="921550" cy="253225"/>
            <a:chOff x="5690050" y="3400200"/>
            <a:chExt cx="921550" cy="253225"/>
          </a:xfrm>
        </p:grpSpPr>
        <p:sp>
          <p:nvSpPr>
            <p:cNvPr id="53" name="Google Shape;53;p5"/>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5"/>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5"/>
          <p:cNvSpPr txBox="1"/>
          <p:nvPr>
            <p:ph idx="1" type="subTitle"/>
          </p:nvPr>
        </p:nvSpPr>
        <p:spPr>
          <a:xfrm>
            <a:off x="5055284" y="35428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 name="Google Shape;66;p5"/>
          <p:cNvSpPr txBox="1"/>
          <p:nvPr>
            <p:ph idx="2" type="subTitle"/>
          </p:nvPr>
        </p:nvSpPr>
        <p:spPr>
          <a:xfrm>
            <a:off x="1583300" y="35428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5"/>
          <p:cNvSpPr txBox="1"/>
          <p:nvPr>
            <p:ph idx="3" type="subTitle"/>
          </p:nvPr>
        </p:nvSpPr>
        <p:spPr>
          <a:xfrm>
            <a:off x="50552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68" name="Google Shape;68;p5"/>
          <p:cNvSpPr txBox="1"/>
          <p:nvPr>
            <p:ph idx="4" type="subTitle"/>
          </p:nvPr>
        </p:nvSpPr>
        <p:spPr>
          <a:xfrm>
            <a:off x="1583075"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DM Sans"/>
              <a:buNone/>
              <a:defRPr b="1" sz="2400">
                <a:solidFill>
                  <a:schemeClr val="dk1"/>
                </a:solidFill>
                <a:latin typeface="DM Sans"/>
                <a:ea typeface="DM Sans"/>
                <a:cs typeface="DM Sans"/>
                <a:sym typeface="DM San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9" name="Shape 69"/>
        <p:cNvGrpSpPr/>
        <p:nvPr/>
      </p:nvGrpSpPr>
      <p:grpSpPr>
        <a:xfrm>
          <a:off x="0" y="0"/>
          <a:ext cx="0" cy="0"/>
          <a:chOff x="0" y="0"/>
          <a:chExt cx="0" cy="0"/>
        </a:xfrm>
      </p:grpSpPr>
      <p:grpSp>
        <p:nvGrpSpPr>
          <p:cNvPr id="70" name="Google Shape;70;p6"/>
          <p:cNvGrpSpPr/>
          <p:nvPr/>
        </p:nvGrpSpPr>
        <p:grpSpPr>
          <a:xfrm>
            <a:off x="-109600" y="0"/>
            <a:ext cx="9353825" cy="5143500"/>
            <a:chOff x="-109600" y="0"/>
            <a:chExt cx="9353825" cy="5143500"/>
          </a:xfrm>
        </p:grpSpPr>
        <p:sp>
          <p:nvSpPr>
            <p:cNvPr id="71" name="Google Shape;71;p6"/>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6"/>
          <p:cNvSpPr/>
          <p:nvPr/>
        </p:nvSpPr>
        <p:spPr>
          <a:xfrm>
            <a:off x="-100180" y="27868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6"/>
          <p:cNvGrpSpPr/>
          <p:nvPr/>
        </p:nvGrpSpPr>
        <p:grpSpPr>
          <a:xfrm>
            <a:off x="449481" y="1147633"/>
            <a:ext cx="8173898" cy="2898698"/>
            <a:chOff x="449481" y="1147633"/>
            <a:chExt cx="8173898" cy="2898698"/>
          </a:xfrm>
        </p:grpSpPr>
        <p:sp>
          <p:nvSpPr>
            <p:cNvPr id="75" name="Google Shape;75;p6"/>
            <p:cNvSpPr/>
            <p:nvPr/>
          </p:nvSpPr>
          <p:spPr>
            <a:xfrm rot="5400000">
              <a:off x="8509131" y="39320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rot="5400000">
              <a:off x="449481" y="11476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grpSp>
        <p:nvGrpSpPr>
          <p:cNvPr id="79" name="Google Shape;79;p7"/>
          <p:cNvGrpSpPr/>
          <p:nvPr/>
        </p:nvGrpSpPr>
        <p:grpSpPr>
          <a:xfrm>
            <a:off x="-109600" y="0"/>
            <a:ext cx="9353825" cy="5143500"/>
            <a:chOff x="-109600" y="0"/>
            <a:chExt cx="9353825" cy="5143500"/>
          </a:xfrm>
        </p:grpSpPr>
        <p:sp>
          <p:nvSpPr>
            <p:cNvPr id="80" name="Google Shape;80;p7"/>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7"/>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p:nvPr/>
        </p:nvSpPr>
        <p:spPr>
          <a:xfrm rot="5400000">
            <a:off x="8582181" y="44086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7"/>
          <p:cNvSpPr/>
          <p:nvPr/>
        </p:nvSpPr>
        <p:spPr>
          <a:xfrm rot="5400000">
            <a:off x="104706" y="11870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7"/>
          <p:cNvSpPr/>
          <p:nvPr/>
        </p:nvSpPr>
        <p:spPr>
          <a:xfrm>
            <a:off x="218945" y="447963"/>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7"/>
          <p:cNvSpPr txBox="1"/>
          <p:nvPr>
            <p:ph type="title"/>
          </p:nvPr>
        </p:nvSpPr>
        <p:spPr>
          <a:xfrm>
            <a:off x="2436666" y="1045250"/>
            <a:ext cx="4278000" cy="1241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7"/>
          <p:cNvSpPr txBox="1"/>
          <p:nvPr>
            <p:ph idx="1" type="subTitle"/>
          </p:nvPr>
        </p:nvSpPr>
        <p:spPr>
          <a:xfrm>
            <a:off x="2432925" y="2350750"/>
            <a:ext cx="4278000" cy="174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8" name="Shape 88"/>
        <p:cNvGrpSpPr/>
        <p:nvPr/>
      </p:nvGrpSpPr>
      <p:grpSpPr>
        <a:xfrm>
          <a:off x="0" y="0"/>
          <a:ext cx="0" cy="0"/>
          <a:chOff x="0" y="0"/>
          <a:chExt cx="0" cy="0"/>
        </a:xfrm>
      </p:grpSpPr>
      <p:grpSp>
        <p:nvGrpSpPr>
          <p:cNvPr id="89" name="Google Shape;89;p8"/>
          <p:cNvGrpSpPr/>
          <p:nvPr/>
        </p:nvGrpSpPr>
        <p:grpSpPr>
          <a:xfrm>
            <a:off x="-109600" y="0"/>
            <a:ext cx="9353825" cy="5143500"/>
            <a:chOff x="-109600" y="0"/>
            <a:chExt cx="9353825" cy="5143500"/>
          </a:xfrm>
        </p:grpSpPr>
        <p:sp>
          <p:nvSpPr>
            <p:cNvPr id="90" name="Google Shape;90;p8"/>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8"/>
          <p:cNvSpPr/>
          <p:nvPr/>
        </p:nvSpPr>
        <p:spPr>
          <a:xfrm rot="5400000">
            <a:off x="7775900" y="-25375"/>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8"/>
          <p:cNvGrpSpPr/>
          <p:nvPr/>
        </p:nvGrpSpPr>
        <p:grpSpPr>
          <a:xfrm>
            <a:off x="412956" y="1010933"/>
            <a:ext cx="8283473" cy="3511998"/>
            <a:chOff x="412956" y="1010933"/>
            <a:chExt cx="8283473" cy="3511998"/>
          </a:xfrm>
        </p:grpSpPr>
        <p:sp>
          <p:nvSpPr>
            <p:cNvPr id="94" name="Google Shape;94;p8"/>
            <p:cNvSpPr/>
            <p:nvPr/>
          </p:nvSpPr>
          <p:spPr>
            <a:xfrm rot="5400000">
              <a:off x="8582181" y="440868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rot="5400000">
              <a:off x="412956" y="1010933"/>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8"/>
          <p:cNvSpPr txBox="1"/>
          <p:nvPr>
            <p:ph type="title"/>
          </p:nvPr>
        </p:nvSpPr>
        <p:spPr>
          <a:xfrm>
            <a:off x="1768550" y="1632750"/>
            <a:ext cx="5607000" cy="187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grpSp>
        <p:nvGrpSpPr>
          <p:cNvPr id="98" name="Google Shape;98;p9"/>
          <p:cNvGrpSpPr/>
          <p:nvPr/>
        </p:nvGrpSpPr>
        <p:grpSpPr>
          <a:xfrm>
            <a:off x="-109600" y="0"/>
            <a:ext cx="9353825" cy="5143500"/>
            <a:chOff x="-109600" y="0"/>
            <a:chExt cx="9353825" cy="5143500"/>
          </a:xfrm>
        </p:grpSpPr>
        <p:sp>
          <p:nvSpPr>
            <p:cNvPr id="99" name="Google Shape;99;p9"/>
            <p:cNvSpPr/>
            <p:nvPr/>
          </p:nvSpPr>
          <p:spPr>
            <a:xfrm>
              <a:off x="-109600" y="499470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9"/>
            <p:cNvSpPr/>
            <p:nvPr/>
          </p:nvSpPr>
          <p:spPr>
            <a:xfrm>
              <a:off x="-100175" y="0"/>
              <a:ext cx="9344400" cy="148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9"/>
          <p:cNvSpPr/>
          <p:nvPr/>
        </p:nvSpPr>
        <p:spPr>
          <a:xfrm rot="-5400000">
            <a:off x="25350" y="3775400"/>
            <a:ext cx="1342725" cy="1393450"/>
          </a:xfrm>
          <a:custGeom>
            <a:rect b="b" l="l" r="r" t="t"/>
            <a:pathLst>
              <a:path extrusionOk="0" h="55738" w="53709">
                <a:moveTo>
                  <a:pt x="33918" y="1"/>
                </a:moveTo>
                <a:cubicBezTo>
                  <a:pt x="33532" y="18979"/>
                  <a:pt x="18715" y="34466"/>
                  <a:pt x="1" y="35927"/>
                </a:cubicBezTo>
                <a:lnTo>
                  <a:pt x="1" y="55738"/>
                </a:lnTo>
                <a:cubicBezTo>
                  <a:pt x="29635" y="54256"/>
                  <a:pt x="53302" y="29879"/>
                  <a:pt x="53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9"/>
          <p:cNvGrpSpPr/>
          <p:nvPr/>
        </p:nvGrpSpPr>
        <p:grpSpPr>
          <a:xfrm>
            <a:off x="7970000" y="4477388"/>
            <a:ext cx="921550" cy="253225"/>
            <a:chOff x="5690050" y="3400200"/>
            <a:chExt cx="921550" cy="253225"/>
          </a:xfrm>
        </p:grpSpPr>
        <p:sp>
          <p:nvSpPr>
            <p:cNvPr id="103" name="Google Shape;103;p9"/>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9"/>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9"/>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9"/>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9"/>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9"/>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9"/>
          <p:cNvSpPr txBox="1"/>
          <p:nvPr>
            <p:ph type="title"/>
          </p:nvPr>
        </p:nvSpPr>
        <p:spPr>
          <a:xfrm>
            <a:off x="2135550" y="21888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6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4" name="Google Shape;114;p9"/>
          <p:cNvSpPr txBox="1"/>
          <p:nvPr>
            <p:ph idx="1" type="subTitle"/>
          </p:nvPr>
        </p:nvSpPr>
        <p:spPr>
          <a:xfrm>
            <a:off x="2135550" y="3273938"/>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5" name="Shape 115"/>
        <p:cNvGrpSpPr/>
        <p:nvPr/>
      </p:nvGrpSpPr>
      <p:grpSpPr>
        <a:xfrm>
          <a:off x="0" y="0"/>
          <a:ext cx="0" cy="0"/>
          <a:chOff x="0" y="0"/>
          <a:chExt cx="0" cy="0"/>
        </a:xfrm>
      </p:grpSpPr>
      <p:sp>
        <p:nvSpPr>
          <p:cNvPr id="116" name="Google Shape;116;p10"/>
          <p:cNvSpPr/>
          <p:nvPr>
            <p:ph idx="2" type="pic"/>
          </p:nvPr>
        </p:nvSpPr>
        <p:spPr>
          <a:xfrm>
            <a:off x="-25" y="-13725"/>
            <a:ext cx="9144000" cy="5157300"/>
          </a:xfrm>
          <a:prstGeom prst="rect">
            <a:avLst/>
          </a:prstGeom>
          <a:noFill/>
          <a:ln>
            <a:noFill/>
          </a:ln>
        </p:spPr>
      </p:sp>
      <p:sp>
        <p:nvSpPr>
          <p:cNvPr id="117" name="Google Shape;117;p10"/>
          <p:cNvSpPr txBox="1"/>
          <p:nvPr>
            <p:ph type="title"/>
          </p:nvPr>
        </p:nvSpPr>
        <p:spPr>
          <a:xfrm>
            <a:off x="1267950" y="4014450"/>
            <a:ext cx="6608100" cy="572700"/>
          </a:xfrm>
          <a:prstGeom prst="rect">
            <a:avLst/>
          </a:prstGeom>
          <a:solidFill>
            <a:schemeClr val="lt2"/>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1pPr>
            <a:lvl2pPr lvl="1"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2pPr>
            <a:lvl3pPr lvl="2"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3pPr>
            <a:lvl4pPr lvl="3"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4pPr>
            <a:lvl5pPr lvl="4"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5pPr>
            <a:lvl6pPr lvl="5"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6pPr>
            <a:lvl7pPr lvl="6"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7pPr>
            <a:lvl8pPr lvl="7"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8pPr>
            <a:lvl9pPr lvl="8" rtl="0">
              <a:spcBef>
                <a:spcPts val="0"/>
              </a:spcBef>
              <a:spcAft>
                <a:spcPts val="0"/>
              </a:spcAft>
              <a:buClr>
                <a:schemeClr val="dk1"/>
              </a:buClr>
              <a:buSzPts val="3500"/>
              <a:buFont typeface="Archivo"/>
              <a:buNone/>
              <a:defRPr b="1" sz="3500">
                <a:solidFill>
                  <a:schemeClr val="dk1"/>
                </a:solidFill>
                <a:latin typeface="Archivo"/>
                <a:ea typeface="Archivo"/>
                <a:cs typeface="Archivo"/>
                <a:sym typeface="Archiv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1pPr>
            <a:lvl2pPr indent="-317500" lvl="1" marL="9144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2pPr>
            <a:lvl3pPr indent="-317500" lvl="2" marL="13716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3pPr>
            <a:lvl4pPr indent="-317500" lvl="3" marL="18288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4pPr>
            <a:lvl5pPr indent="-317500" lvl="4" marL="22860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5pPr>
            <a:lvl6pPr indent="-317500" lvl="5" marL="27432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6pPr>
            <a:lvl7pPr indent="-317500" lvl="6" marL="32004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7pPr>
            <a:lvl8pPr indent="-317500" lvl="7" marL="36576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8pPr>
            <a:lvl9pPr indent="-317500" lvl="8" marL="4114800">
              <a:lnSpc>
                <a:spcPct val="115000"/>
              </a:lnSpc>
              <a:spcBef>
                <a:spcPts val="0"/>
              </a:spcBef>
              <a:spcAft>
                <a:spcPts val="0"/>
              </a:spcAft>
              <a:buClr>
                <a:schemeClr val="dk1"/>
              </a:buClr>
              <a:buSzPts val="1400"/>
              <a:buFont typeface="Assistant Medium"/>
              <a:buChar char="■"/>
              <a:defRPr>
                <a:solidFill>
                  <a:schemeClr val="dk1"/>
                </a:solidFill>
                <a:latin typeface="Assistant Medium"/>
                <a:ea typeface="Assistant Medium"/>
                <a:cs typeface="Assistant Medium"/>
                <a:sym typeface="Assistan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hyperlink" Target="https://doi.org/10.1145/3474085.347537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s://www.youtube.com/watch?v=5gAq6BZ87a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hyperlink" Target="https://www.youtube.com/watch?v=5gAq6BZ87a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2"/>
          <p:cNvSpPr txBox="1"/>
          <p:nvPr>
            <p:ph type="ctrTitle"/>
          </p:nvPr>
        </p:nvSpPr>
        <p:spPr>
          <a:xfrm>
            <a:off x="751350" y="1673375"/>
            <a:ext cx="7717500" cy="91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i="1" lang="en" sz="3200"/>
              <a:t>Seminar: </a:t>
            </a:r>
            <a:r>
              <a:rPr lang="en"/>
              <a:t>FACE DETECTION</a:t>
            </a:r>
            <a:endParaRPr/>
          </a:p>
        </p:txBody>
      </p:sp>
      <p:sp>
        <p:nvSpPr>
          <p:cNvPr id="501" name="Google Shape;501;p32"/>
          <p:cNvSpPr txBox="1"/>
          <p:nvPr>
            <p:ph idx="1" type="subTitle"/>
          </p:nvPr>
        </p:nvSpPr>
        <p:spPr>
          <a:xfrm>
            <a:off x="495400" y="2724588"/>
            <a:ext cx="8019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Indicator: </a:t>
            </a:r>
            <a:r>
              <a:rPr lang="en"/>
              <a:t>Huu</a:t>
            </a:r>
            <a:r>
              <a:rPr lang="en"/>
              <a:t>-</a:t>
            </a:r>
            <a:r>
              <a:rPr lang="en"/>
              <a:t>Phuoc</a:t>
            </a:r>
            <a:r>
              <a:rPr lang="en"/>
              <a:t> </a:t>
            </a:r>
            <a:r>
              <a:rPr lang="en"/>
              <a:t>Phan</a:t>
            </a:r>
            <a:r>
              <a:rPr lang="en"/>
              <a:t>, Nhat-Truyen Nguyen,</a:t>
            </a:r>
            <a:endParaRPr/>
          </a:p>
          <a:p>
            <a:pPr indent="0" lvl="0" marL="0" rtl="0" algn="ctr">
              <a:spcBef>
                <a:spcPts val="0"/>
              </a:spcBef>
              <a:spcAft>
                <a:spcPts val="0"/>
              </a:spcAft>
              <a:buNone/>
            </a:pPr>
            <a:r>
              <a:rPr lang="en"/>
              <a:t> Minh-Dat Nguyen, Hoang-Phuoc Nguyen </a:t>
            </a:r>
            <a:endParaRPr/>
          </a:p>
        </p:txBody>
      </p:sp>
      <p:grpSp>
        <p:nvGrpSpPr>
          <p:cNvPr id="502" name="Google Shape;502;p32"/>
          <p:cNvGrpSpPr/>
          <p:nvPr/>
        </p:nvGrpSpPr>
        <p:grpSpPr>
          <a:xfrm>
            <a:off x="1632531" y="639608"/>
            <a:ext cx="3761074" cy="3776802"/>
            <a:chOff x="1632531" y="639608"/>
            <a:chExt cx="3761074" cy="3776802"/>
          </a:xfrm>
        </p:grpSpPr>
        <p:sp>
          <p:nvSpPr>
            <p:cNvPr id="503" name="Google Shape;503;p32"/>
            <p:cNvSpPr/>
            <p:nvPr/>
          </p:nvSpPr>
          <p:spPr>
            <a:xfrm rot="5400000">
              <a:off x="1632531" y="6396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rot="5400000">
              <a:off x="5278483" y="4301287"/>
              <a:ext cx="115101" cy="115144"/>
            </a:xfrm>
            <a:custGeom>
              <a:rect b="b" l="l" r="r" t="t"/>
              <a:pathLst>
                <a:path extrusionOk="0" h="2701" w="2700">
                  <a:moveTo>
                    <a:pt x="1279" y="1"/>
                  </a:moveTo>
                  <a:cubicBezTo>
                    <a:pt x="1137" y="1"/>
                    <a:pt x="1035" y="102"/>
                    <a:pt x="1035" y="244"/>
                  </a:cubicBezTo>
                  <a:lnTo>
                    <a:pt x="1035" y="1036"/>
                  </a:lnTo>
                  <a:lnTo>
                    <a:pt x="244" y="1036"/>
                  </a:lnTo>
                  <a:cubicBezTo>
                    <a:pt x="102" y="1036"/>
                    <a:pt x="0" y="1137"/>
                    <a:pt x="0" y="1279"/>
                  </a:cubicBezTo>
                  <a:lnTo>
                    <a:pt x="0" y="1442"/>
                  </a:lnTo>
                  <a:cubicBezTo>
                    <a:pt x="0" y="1564"/>
                    <a:pt x="102" y="1665"/>
                    <a:pt x="244" y="1665"/>
                  </a:cubicBezTo>
                  <a:lnTo>
                    <a:pt x="1035" y="1665"/>
                  </a:lnTo>
                  <a:lnTo>
                    <a:pt x="1035" y="2457"/>
                  </a:lnTo>
                  <a:cubicBezTo>
                    <a:pt x="1035" y="2599"/>
                    <a:pt x="1137" y="2700"/>
                    <a:pt x="1279" y="2700"/>
                  </a:cubicBezTo>
                  <a:lnTo>
                    <a:pt x="1421" y="2700"/>
                  </a:lnTo>
                  <a:cubicBezTo>
                    <a:pt x="1563" y="2700"/>
                    <a:pt x="1665" y="2599"/>
                    <a:pt x="1665" y="2457"/>
                  </a:cubicBezTo>
                  <a:lnTo>
                    <a:pt x="1665" y="1665"/>
                  </a:lnTo>
                  <a:lnTo>
                    <a:pt x="2456" y="1665"/>
                  </a:lnTo>
                  <a:cubicBezTo>
                    <a:pt x="2598" y="1665"/>
                    <a:pt x="2700" y="1564"/>
                    <a:pt x="2700" y="1442"/>
                  </a:cubicBezTo>
                  <a:lnTo>
                    <a:pt x="2700" y="1279"/>
                  </a:lnTo>
                  <a:cubicBezTo>
                    <a:pt x="2700" y="1137"/>
                    <a:pt x="2598" y="1036"/>
                    <a:pt x="2456" y="1036"/>
                  </a:cubicBezTo>
                  <a:lnTo>
                    <a:pt x="1665" y="1036"/>
                  </a:lnTo>
                  <a:lnTo>
                    <a:pt x="1665" y="244"/>
                  </a:lnTo>
                  <a:cubicBezTo>
                    <a:pt x="1665" y="102"/>
                    <a:pt x="1563" y="1"/>
                    <a:pt x="14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2"/>
          <p:cNvGrpSpPr/>
          <p:nvPr/>
        </p:nvGrpSpPr>
        <p:grpSpPr>
          <a:xfrm>
            <a:off x="1124338" y="4186588"/>
            <a:ext cx="1130625" cy="114700"/>
            <a:chOff x="3233525" y="2786700"/>
            <a:chExt cx="1130625" cy="114700"/>
          </a:xfrm>
        </p:grpSpPr>
        <p:sp>
          <p:nvSpPr>
            <p:cNvPr id="506" name="Google Shape;506;p32"/>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32"/>
          <p:cNvGrpSpPr/>
          <p:nvPr/>
        </p:nvGrpSpPr>
        <p:grpSpPr>
          <a:xfrm>
            <a:off x="6366225" y="539500"/>
            <a:ext cx="921550" cy="253225"/>
            <a:chOff x="5690050" y="3400200"/>
            <a:chExt cx="921550" cy="253225"/>
          </a:xfrm>
        </p:grpSpPr>
        <p:sp>
          <p:nvSpPr>
            <p:cNvPr id="512" name="Google Shape;512;p32"/>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32"/>
          <p:cNvSpPr txBox="1"/>
          <p:nvPr>
            <p:ph idx="4294967295" type="subTitle"/>
          </p:nvPr>
        </p:nvSpPr>
        <p:spPr>
          <a:xfrm>
            <a:off x="0" y="212450"/>
            <a:ext cx="92202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Pattern Recognition</a:t>
            </a:r>
            <a:endParaRPr>
              <a:solidFill>
                <a:schemeClr val="accent3"/>
              </a:solidFill>
            </a:endParaRPr>
          </a:p>
        </p:txBody>
      </p:sp>
      <p:pic>
        <p:nvPicPr>
          <p:cNvPr id="523" name="Google Shape;523;p32"/>
          <p:cNvPicPr preferRelativeResize="0"/>
          <p:nvPr/>
        </p:nvPicPr>
        <p:blipFill>
          <a:blip r:embed="rId3">
            <a:alphaModFix/>
          </a:blip>
          <a:stretch>
            <a:fillRect/>
          </a:stretch>
        </p:blipFill>
        <p:spPr>
          <a:xfrm>
            <a:off x="7319000" y="165025"/>
            <a:ext cx="1825000" cy="70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1"/>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SOTA Method</a:t>
            </a:r>
            <a:endParaRPr sz="2600"/>
          </a:p>
        </p:txBody>
      </p:sp>
      <p:graphicFrame>
        <p:nvGraphicFramePr>
          <p:cNvPr id="652" name="Google Shape;652;p41"/>
          <p:cNvGraphicFramePr/>
          <p:nvPr/>
        </p:nvGraphicFramePr>
        <p:xfrm>
          <a:off x="642800" y="1508538"/>
          <a:ext cx="3000000" cy="3000000"/>
        </p:xfrm>
        <a:graphic>
          <a:graphicData uri="http://schemas.openxmlformats.org/drawingml/2006/table">
            <a:tbl>
              <a:tblPr>
                <a:noFill/>
                <a:tableStyleId>{319E9B59-AA2B-4F96-A1CA-6C5CC2DD27C4}</a:tableStyleId>
              </a:tblPr>
              <a:tblGrid>
                <a:gridCol w="1144625"/>
                <a:gridCol w="2953825"/>
              </a:tblGrid>
              <a:tr h="1096625">
                <a:tc>
                  <a:txBody>
                    <a:bodyPr/>
                    <a:lstStyle/>
                    <a:p>
                      <a:pPr indent="0" lvl="0" marL="0" rtl="0" algn="l">
                        <a:spcBef>
                          <a:spcPts val="0"/>
                        </a:spcBef>
                        <a:spcAft>
                          <a:spcPts val="0"/>
                        </a:spcAft>
                        <a:buNone/>
                      </a:pPr>
                      <a:r>
                        <a:rPr b="1" lang="en" sz="1200">
                          <a:latin typeface="Assistant"/>
                          <a:ea typeface="Assistant"/>
                          <a:cs typeface="Assistant"/>
                          <a:sym typeface="Assistant"/>
                        </a:rPr>
                        <a:t>ASFD: Automatic and Scalable Face Detector (2021)</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just">
                        <a:spcBef>
                          <a:spcPts val="0"/>
                        </a:spcBef>
                        <a:spcAft>
                          <a:spcPts val="0"/>
                        </a:spcAft>
                        <a:buClr>
                          <a:schemeClr val="dk1"/>
                        </a:buClr>
                        <a:buSzPts val="1200"/>
                        <a:buFont typeface="Assistant Medium"/>
                        <a:buChar char="●"/>
                      </a:pPr>
                      <a:r>
                        <a:rPr b="1" lang="en" sz="1200">
                          <a:latin typeface="Assistant"/>
                          <a:ea typeface="Assistant"/>
                          <a:cs typeface="Assistant"/>
                          <a:sym typeface="Assistant"/>
                        </a:rPr>
                        <a:t>CNN Backbone</a:t>
                      </a:r>
                      <a:r>
                        <a:rPr lang="en" sz="1200">
                          <a:latin typeface="Assistant Medium"/>
                          <a:ea typeface="Assistant Medium"/>
                          <a:cs typeface="Assistant Medium"/>
                          <a:sym typeface="Assistant Medium"/>
                        </a:rPr>
                        <a:t> for Feature Extraction.</a:t>
                      </a:r>
                      <a:endParaRPr sz="1200">
                        <a:latin typeface="Assistant Medium"/>
                        <a:ea typeface="Assistant Medium"/>
                        <a:cs typeface="Assistant Medium"/>
                        <a:sym typeface="Assistant Medium"/>
                      </a:endParaRPr>
                    </a:p>
                    <a:p>
                      <a:pPr indent="-304800" lvl="0" marL="457200" rtl="0" algn="just">
                        <a:spcBef>
                          <a:spcPts val="0"/>
                        </a:spcBef>
                        <a:spcAft>
                          <a:spcPts val="0"/>
                        </a:spcAft>
                        <a:buSzPts val="1200"/>
                        <a:buFont typeface="Assistant Medium"/>
                        <a:buChar char="●"/>
                      </a:pPr>
                      <a:r>
                        <a:rPr b="1" lang="en" sz="1200">
                          <a:latin typeface="Assistant"/>
                          <a:ea typeface="Assistant"/>
                          <a:cs typeface="Assistant"/>
                          <a:sym typeface="Assistant"/>
                        </a:rPr>
                        <a:t>Neural Architecture Search (NAS)</a:t>
                      </a:r>
                      <a:r>
                        <a:rPr lang="en" sz="1200">
                          <a:latin typeface="Assistant Medium"/>
                          <a:ea typeface="Assistant Medium"/>
                          <a:cs typeface="Assistant Medium"/>
                          <a:sym typeface="Assistant Medium"/>
                        </a:rPr>
                        <a:t> for Optimal Network Design.</a:t>
                      </a:r>
                      <a:endParaRPr sz="1200">
                        <a:latin typeface="Assistant Medium"/>
                        <a:ea typeface="Assistant Medium"/>
                        <a:cs typeface="Assistant Medium"/>
                        <a:sym typeface="Assistant Medium"/>
                      </a:endParaRPr>
                    </a:p>
                    <a:p>
                      <a:pPr indent="-304800" lvl="0" marL="457200" rtl="0" algn="just">
                        <a:spcBef>
                          <a:spcPts val="0"/>
                        </a:spcBef>
                        <a:spcAft>
                          <a:spcPts val="0"/>
                        </a:spcAft>
                        <a:buSzPts val="1200"/>
                        <a:buFont typeface="Assistant Medium"/>
                        <a:buChar char="●"/>
                      </a:pPr>
                      <a:r>
                        <a:rPr b="1" lang="en" sz="1200">
                          <a:latin typeface="Assistant"/>
                          <a:ea typeface="Assistant"/>
                          <a:cs typeface="Assistant"/>
                          <a:sym typeface="Assistant"/>
                        </a:rPr>
                        <a:t>AutoFAE</a:t>
                      </a:r>
                      <a:r>
                        <a:rPr lang="en" sz="1200">
                          <a:latin typeface="Assistant Medium"/>
                          <a:ea typeface="Assistant Medium"/>
                          <a:cs typeface="Assistant Medium"/>
                          <a:sym typeface="Assistant Medium"/>
                        </a:rPr>
                        <a:t> for Feature Aggregation and Enhancement.</a:t>
                      </a:r>
                      <a:endParaRPr sz="1200">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53" name="Google Shape;653;p41"/>
          <p:cNvSpPr txBox="1"/>
          <p:nvPr>
            <p:ph idx="4294967295"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Literature Review</a:t>
            </a:r>
            <a:endParaRPr>
              <a:solidFill>
                <a:schemeClr val="accent3"/>
              </a:solidFill>
            </a:endParaRPr>
          </a:p>
        </p:txBody>
      </p:sp>
      <p:sp>
        <p:nvSpPr>
          <p:cNvPr id="654" name="Google Shape;654;p41"/>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09</a:t>
            </a:r>
            <a:endParaRPr b="0" sz="1000">
              <a:solidFill>
                <a:schemeClr val="accent1"/>
              </a:solidFill>
            </a:endParaRPr>
          </a:p>
        </p:txBody>
      </p:sp>
      <p:sp>
        <p:nvSpPr>
          <p:cNvPr id="655" name="Google Shape;655;p41"/>
          <p:cNvSpPr txBox="1"/>
          <p:nvPr/>
        </p:nvSpPr>
        <p:spPr>
          <a:xfrm>
            <a:off x="642800" y="2605825"/>
            <a:ext cx="4098600" cy="1908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Assistant Medium"/>
                <a:ea typeface="Assistant Medium"/>
                <a:cs typeface="Assistant Medium"/>
                <a:sym typeface="Assistant Medium"/>
              </a:rPr>
              <a:t>Workflow:</a:t>
            </a:r>
            <a:endParaRPr>
              <a:solidFill>
                <a:schemeClr val="dk1"/>
              </a:solidFill>
              <a:latin typeface="Assistant Medium"/>
              <a:ea typeface="Assistant Medium"/>
              <a:cs typeface="Assistant Medium"/>
              <a:sym typeface="Assistant Medium"/>
            </a:endParaRPr>
          </a:p>
          <a:p>
            <a:pPr indent="-317500" lvl="0" marL="457200" rtl="0" algn="just">
              <a:spcBef>
                <a:spcPts val="0"/>
              </a:spcBef>
              <a:spcAft>
                <a:spcPts val="0"/>
              </a:spcAft>
              <a:buClr>
                <a:schemeClr val="dk1"/>
              </a:buClr>
              <a:buSzPts val="1400"/>
              <a:buFont typeface="Assistant Medium"/>
              <a:buAutoNum type="arabicPeriod"/>
            </a:pPr>
            <a:r>
              <a:rPr lang="en">
                <a:solidFill>
                  <a:schemeClr val="dk1"/>
                </a:solidFill>
                <a:latin typeface="Assistant Medium"/>
                <a:ea typeface="Assistant Medium"/>
                <a:cs typeface="Assistant Medium"/>
                <a:sym typeface="Assistant Medium"/>
              </a:rPr>
              <a:t>The CNN backbone extracts </a:t>
            </a:r>
            <a:r>
              <a:rPr b="1" lang="en">
                <a:solidFill>
                  <a:schemeClr val="dk1"/>
                </a:solidFill>
                <a:latin typeface="Assistant"/>
                <a:ea typeface="Assistant"/>
                <a:cs typeface="Assistant"/>
                <a:sym typeface="Assistant"/>
              </a:rPr>
              <a:t>feature maps</a:t>
            </a:r>
            <a:r>
              <a:rPr lang="en">
                <a:solidFill>
                  <a:schemeClr val="dk1"/>
                </a:solidFill>
                <a:latin typeface="Assistant Medium"/>
                <a:ea typeface="Assistant Medium"/>
                <a:cs typeface="Assistant Medium"/>
                <a:sym typeface="Assistant Medium"/>
              </a:rPr>
              <a:t> from the input image.</a:t>
            </a:r>
            <a:endParaRPr>
              <a:solidFill>
                <a:schemeClr val="dk1"/>
              </a:solidFill>
              <a:latin typeface="Assistant Medium"/>
              <a:ea typeface="Assistant Medium"/>
              <a:cs typeface="Assistant Medium"/>
              <a:sym typeface="Assistant Medium"/>
            </a:endParaRPr>
          </a:p>
          <a:p>
            <a:pPr indent="-317500" lvl="0" marL="457200" rtl="0" algn="just">
              <a:spcBef>
                <a:spcPts val="0"/>
              </a:spcBef>
              <a:spcAft>
                <a:spcPts val="0"/>
              </a:spcAft>
              <a:buClr>
                <a:schemeClr val="dk1"/>
              </a:buClr>
              <a:buSzPts val="1400"/>
              <a:buFont typeface="Assistant Medium"/>
              <a:buAutoNum type="arabicPeriod"/>
            </a:pPr>
            <a:r>
              <a:rPr lang="en">
                <a:solidFill>
                  <a:schemeClr val="dk1"/>
                </a:solidFill>
                <a:latin typeface="Assistant Medium"/>
                <a:ea typeface="Assistant Medium"/>
                <a:cs typeface="Assistant Medium"/>
                <a:sym typeface="Assistant Medium"/>
              </a:rPr>
              <a:t>The AutoFAE module performs </a:t>
            </a:r>
            <a:r>
              <a:rPr b="1" lang="en">
                <a:solidFill>
                  <a:schemeClr val="dk1"/>
                </a:solidFill>
                <a:latin typeface="Assistant"/>
                <a:ea typeface="Assistant"/>
                <a:cs typeface="Assistant"/>
                <a:sym typeface="Assistant"/>
              </a:rPr>
              <a:t>FA</a:t>
            </a:r>
            <a:r>
              <a:rPr lang="en">
                <a:solidFill>
                  <a:schemeClr val="dk1"/>
                </a:solidFill>
                <a:latin typeface="Assistant Medium"/>
                <a:ea typeface="Assistant Medium"/>
                <a:cs typeface="Assistant Medium"/>
                <a:sym typeface="Assistant Medium"/>
              </a:rPr>
              <a:t> and </a:t>
            </a:r>
            <a:r>
              <a:rPr b="1" lang="en">
                <a:solidFill>
                  <a:schemeClr val="dk1"/>
                </a:solidFill>
                <a:latin typeface="Assistant"/>
                <a:ea typeface="Assistant"/>
                <a:cs typeface="Assistant"/>
                <a:sym typeface="Assistant"/>
              </a:rPr>
              <a:t>FE</a:t>
            </a:r>
            <a:r>
              <a:rPr lang="en">
                <a:solidFill>
                  <a:schemeClr val="dk1"/>
                </a:solidFill>
                <a:latin typeface="Assistant Medium"/>
                <a:ea typeface="Assistant Medium"/>
                <a:cs typeface="Assistant Medium"/>
                <a:sym typeface="Assistant Medium"/>
              </a:rPr>
              <a:t> on the extracted feature maps, enhancing their quality and discriminative power.</a:t>
            </a:r>
            <a:endParaRPr>
              <a:solidFill>
                <a:schemeClr val="dk1"/>
              </a:solidFill>
              <a:latin typeface="Assistant Medium"/>
              <a:ea typeface="Assistant Medium"/>
              <a:cs typeface="Assistant Medium"/>
              <a:sym typeface="Assistant Medium"/>
            </a:endParaRPr>
          </a:p>
          <a:p>
            <a:pPr indent="-317500" lvl="0" marL="457200" rtl="0" algn="just">
              <a:spcBef>
                <a:spcPts val="0"/>
              </a:spcBef>
              <a:spcAft>
                <a:spcPts val="0"/>
              </a:spcAft>
              <a:buClr>
                <a:schemeClr val="dk1"/>
              </a:buClr>
              <a:buSzPts val="1400"/>
              <a:buFont typeface="Assistant Medium"/>
              <a:buAutoNum type="arabicPeriod"/>
            </a:pPr>
            <a:r>
              <a:rPr lang="en">
                <a:solidFill>
                  <a:schemeClr val="dk1"/>
                </a:solidFill>
                <a:latin typeface="Assistant Medium"/>
                <a:ea typeface="Assistant Medium"/>
                <a:cs typeface="Assistant Medium"/>
                <a:sym typeface="Assistant Medium"/>
              </a:rPr>
              <a:t>The enhanced feature maps are fed into the </a:t>
            </a:r>
            <a:r>
              <a:rPr b="1" lang="en">
                <a:solidFill>
                  <a:schemeClr val="dk1"/>
                </a:solidFill>
                <a:latin typeface="Assistant"/>
                <a:ea typeface="Assistant"/>
                <a:cs typeface="Assistant"/>
                <a:sym typeface="Assistant"/>
              </a:rPr>
              <a:t>main neural network</a:t>
            </a:r>
            <a:r>
              <a:rPr lang="en">
                <a:solidFill>
                  <a:schemeClr val="dk1"/>
                </a:solidFill>
                <a:latin typeface="Assistant Medium"/>
                <a:ea typeface="Assistant Medium"/>
                <a:cs typeface="Assistant Medium"/>
                <a:sym typeface="Assistant Medium"/>
              </a:rPr>
              <a:t> for face detection.</a:t>
            </a:r>
            <a:endParaRPr>
              <a:solidFill>
                <a:schemeClr val="dk1"/>
              </a:solidFill>
              <a:latin typeface="Assistant Medium"/>
              <a:ea typeface="Assistant Medium"/>
              <a:cs typeface="Assistant Medium"/>
              <a:sym typeface="Assistant Medium"/>
            </a:endParaRPr>
          </a:p>
        </p:txBody>
      </p:sp>
      <p:pic>
        <p:nvPicPr>
          <p:cNvPr id="656" name="Google Shape;656;p41"/>
          <p:cNvPicPr preferRelativeResize="0"/>
          <p:nvPr/>
        </p:nvPicPr>
        <p:blipFill>
          <a:blip r:embed="rId3">
            <a:alphaModFix/>
          </a:blip>
          <a:stretch>
            <a:fillRect/>
          </a:stretch>
        </p:blipFill>
        <p:spPr>
          <a:xfrm>
            <a:off x="5032475" y="673625"/>
            <a:ext cx="4097800" cy="2469187"/>
          </a:xfrm>
          <a:prstGeom prst="rect">
            <a:avLst/>
          </a:prstGeom>
          <a:noFill/>
          <a:ln>
            <a:noFill/>
          </a:ln>
        </p:spPr>
      </p:pic>
      <p:sp>
        <p:nvSpPr>
          <p:cNvPr id="657" name="Google Shape;657;p41"/>
          <p:cNvSpPr txBox="1"/>
          <p:nvPr/>
        </p:nvSpPr>
        <p:spPr>
          <a:xfrm>
            <a:off x="5239938" y="3250625"/>
            <a:ext cx="3000000" cy="1648200"/>
          </a:xfrm>
          <a:prstGeom prst="rect">
            <a:avLst/>
          </a:prstGeom>
          <a:noFill/>
          <a:ln>
            <a:noFill/>
          </a:ln>
        </p:spPr>
        <p:txBody>
          <a:bodyPr anchorCtr="0" anchor="t" bIns="91425" lIns="91425" spcFirstLastPara="1" rIns="91425" wrap="square" tIns="91425">
            <a:spAutoFit/>
          </a:bodyPr>
          <a:lstStyle/>
          <a:p>
            <a:pPr indent="0" lvl="0" marL="0" rtl="0" algn="just">
              <a:lnSpc>
                <a:spcPct val="115833"/>
              </a:lnSpc>
              <a:spcBef>
                <a:spcPts val="0"/>
              </a:spcBef>
              <a:spcAft>
                <a:spcPts val="800"/>
              </a:spcAft>
              <a:buNone/>
            </a:pPr>
            <a:r>
              <a:rPr lang="en">
                <a:solidFill>
                  <a:schemeClr val="dk1"/>
                </a:solidFill>
                <a:latin typeface="Assistant Medium"/>
                <a:ea typeface="Assistant Medium"/>
                <a:cs typeface="Assistant Medium"/>
                <a:sym typeface="Assistant Medium"/>
              </a:rPr>
              <a:t>By leveraging </a:t>
            </a:r>
            <a:r>
              <a:rPr b="1" lang="en">
                <a:solidFill>
                  <a:schemeClr val="dk1"/>
                </a:solidFill>
                <a:latin typeface="Assistant"/>
                <a:ea typeface="Assistant"/>
                <a:cs typeface="Assistant"/>
                <a:sym typeface="Assistant"/>
              </a:rPr>
              <a:t>NAS</a:t>
            </a:r>
            <a:r>
              <a:rPr lang="en">
                <a:solidFill>
                  <a:schemeClr val="dk1"/>
                </a:solidFill>
                <a:latin typeface="Assistant Medium"/>
                <a:ea typeface="Assistant Medium"/>
                <a:cs typeface="Assistant Medium"/>
                <a:sym typeface="Assistant Medium"/>
              </a:rPr>
              <a:t>, ASFD could achieve higher accuracy compared to existing methods. </a:t>
            </a:r>
            <a:r>
              <a:rPr lang="en">
                <a:solidFill>
                  <a:schemeClr val="dk1"/>
                </a:solidFill>
                <a:latin typeface="Assistant Medium"/>
                <a:ea typeface="Assistant Medium"/>
                <a:cs typeface="Assistant Medium"/>
                <a:sym typeface="Assistant Medium"/>
              </a:rPr>
              <a:t>However, NAS can be </a:t>
            </a:r>
            <a:r>
              <a:rPr b="1" lang="en">
                <a:solidFill>
                  <a:schemeClr val="dk1"/>
                </a:solidFill>
                <a:latin typeface="Assistant"/>
                <a:ea typeface="Assistant"/>
                <a:cs typeface="Assistant"/>
                <a:sym typeface="Assistant"/>
              </a:rPr>
              <a:t>computationally expensive</a:t>
            </a:r>
            <a:r>
              <a:rPr lang="en">
                <a:solidFill>
                  <a:schemeClr val="dk1"/>
                </a:solidFill>
                <a:latin typeface="Assistant Medium"/>
                <a:ea typeface="Assistant Medium"/>
                <a:cs typeface="Assistant Medium"/>
                <a:sym typeface="Assistant Medium"/>
              </a:rPr>
              <a:t> as they explore a vast search space of network architectures.</a:t>
            </a:r>
            <a:endParaRPr>
              <a:solidFill>
                <a:schemeClr val="dk1"/>
              </a:solidFill>
              <a:latin typeface="Assistant Medium"/>
              <a:ea typeface="Assistant Medium"/>
              <a:cs typeface="Assistant Medium"/>
              <a:sym typeface="Assistant Medium"/>
            </a:endParaRPr>
          </a:p>
        </p:txBody>
      </p:sp>
      <p:sp>
        <p:nvSpPr>
          <p:cNvPr id="658" name="Google Shape;658;p41"/>
          <p:cNvSpPr txBox="1"/>
          <p:nvPr/>
        </p:nvSpPr>
        <p:spPr>
          <a:xfrm>
            <a:off x="720000" y="4514425"/>
            <a:ext cx="4556400" cy="3540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800"/>
              </a:spcAft>
              <a:buNone/>
            </a:pPr>
            <a:r>
              <a:rPr lang="en" sz="1100" u="sng">
                <a:solidFill>
                  <a:srgbClr val="1155CC"/>
                </a:solidFill>
                <a:latin typeface="Assistant Medium"/>
                <a:ea typeface="Assistant Medium"/>
                <a:cs typeface="Assistant Medium"/>
                <a:sym typeface="Assistant Medium"/>
                <a:hlinkClick r:id="rId4">
                  <a:extLst>
                    <a:ext uri="{A12FA001-AC4F-418D-AE19-62706E023703}">
                      <ahyp:hlinkClr val="tx"/>
                    </a:ext>
                  </a:extLst>
                </a:hlinkClick>
              </a:rPr>
              <a:t>https://doi.org/10.1145/3474085.3475372</a:t>
            </a:r>
            <a:endParaRPr sz="1100">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2"/>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2"/>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2"/>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10</a:t>
            </a:r>
            <a:endParaRPr b="0" sz="1000">
              <a:solidFill>
                <a:schemeClr val="accent1"/>
              </a:solidFill>
            </a:endParaRPr>
          </a:p>
        </p:txBody>
      </p:sp>
      <p:pic>
        <p:nvPicPr>
          <p:cNvPr id="666" name="Google Shape;666;p42"/>
          <p:cNvPicPr preferRelativeResize="0"/>
          <p:nvPr/>
        </p:nvPicPr>
        <p:blipFill>
          <a:blip r:embed="rId3">
            <a:alphaModFix/>
          </a:blip>
          <a:stretch>
            <a:fillRect/>
          </a:stretch>
        </p:blipFill>
        <p:spPr>
          <a:xfrm>
            <a:off x="0" y="1066934"/>
            <a:ext cx="9144000" cy="2427732"/>
          </a:xfrm>
          <a:prstGeom prst="rect">
            <a:avLst/>
          </a:prstGeom>
          <a:noFill/>
          <a:ln>
            <a:noFill/>
          </a:ln>
        </p:spPr>
      </p:pic>
      <p:sp>
        <p:nvSpPr>
          <p:cNvPr id="667" name="Google Shape;667;p42"/>
          <p:cNvSpPr txBox="1"/>
          <p:nvPr>
            <p:ph type="title"/>
          </p:nvPr>
        </p:nvSpPr>
        <p:spPr>
          <a:xfrm>
            <a:off x="549100" y="544025"/>
            <a:ext cx="6101100" cy="5229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2600"/>
              <a:t>R-CNN Architecture</a:t>
            </a:r>
            <a:endParaRPr sz="2600"/>
          </a:p>
        </p:txBody>
      </p:sp>
      <p:sp>
        <p:nvSpPr>
          <p:cNvPr id="668" name="Google Shape;668;p42"/>
          <p:cNvSpPr txBox="1"/>
          <p:nvPr/>
        </p:nvSpPr>
        <p:spPr>
          <a:xfrm>
            <a:off x="725700" y="3723775"/>
            <a:ext cx="76926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Assistant"/>
                <a:ea typeface="Assistant"/>
                <a:cs typeface="Assistant"/>
                <a:sym typeface="Assistant"/>
              </a:rPr>
              <a:t>Selective search</a:t>
            </a:r>
            <a:r>
              <a:rPr lang="en">
                <a:solidFill>
                  <a:schemeClr val="dk1"/>
                </a:solidFill>
                <a:latin typeface="Assistant Medium"/>
                <a:ea typeface="Assistant Medium"/>
                <a:cs typeface="Assistant Medium"/>
                <a:sym typeface="Assistant Medium"/>
              </a:rPr>
              <a:t> is an algorithm to provide </a:t>
            </a:r>
            <a:r>
              <a:rPr b="1" lang="en">
                <a:solidFill>
                  <a:schemeClr val="dk1"/>
                </a:solidFill>
                <a:latin typeface="Assistant"/>
                <a:ea typeface="Assistant"/>
                <a:cs typeface="Assistant"/>
                <a:sym typeface="Assistant"/>
              </a:rPr>
              <a:t>region proposals</a:t>
            </a:r>
            <a:r>
              <a:rPr lang="en">
                <a:solidFill>
                  <a:schemeClr val="dk1"/>
                </a:solidFill>
                <a:latin typeface="Assistant Medium"/>
                <a:ea typeface="Assistant Medium"/>
                <a:cs typeface="Assistant Medium"/>
                <a:sym typeface="Assistant Medium"/>
              </a:rPr>
              <a:t> that potentially contain objects.</a:t>
            </a:r>
            <a:endParaRPr>
              <a:solidFill>
                <a:schemeClr val="dk1"/>
              </a:solidFill>
              <a:latin typeface="Assistant Medium"/>
              <a:ea typeface="Assistant Medium"/>
              <a:cs typeface="Assistant Medium"/>
              <a:sym typeface="Assistant Medium"/>
            </a:endParaRPr>
          </a:p>
          <a:p>
            <a:pPr indent="-317500" lvl="0" marL="457200" rtl="0" algn="l">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Use </a:t>
            </a:r>
            <a:r>
              <a:rPr b="1" lang="en">
                <a:solidFill>
                  <a:schemeClr val="dk1"/>
                </a:solidFill>
                <a:latin typeface="Assistant"/>
                <a:ea typeface="Assistant"/>
                <a:cs typeface="Assistant"/>
                <a:sym typeface="Assistant"/>
              </a:rPr>
              <a:t>image segmentation</a:t>
            </a:r>
            <a:r>
              <a:rPr lang="en">
                <a:solidFill>
                  <a:schemeClr val="dk1"/>
                </a:solidFill>
                <a:latin typeface="Assistant Medium"/>
                <a:ea typeface="Assistant Medium"/>
                <a:cs typeface="Assistant Medium"/>
                <a:sym typeface="Assistant Medium"/>
              </a:rPr>
              <a:t> to create regions. </a:t>
            </a:r>
            <a:endParaRPr>
              <a:solidFill>
                <a:schemeClr val="dk1"/>
              </a:solidFill>
              <a:latin typeface="Assistant Medium"/>
              <a:ea typeface="Assistant Medium"/>
              <a:cs typeface="Assistant Medium"/>
              <a:sym typeface="Assistant Medium"/>
            </a:endParaRPr>
          </a:p>
          <a:p>
            <a:pPr indent="-317500" lvl="0" marL="457200" rtl="0" algn="l">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Iteratively </a:t>
            </a:r>
            <a:r>
              <a:rPr b="1" lang="en">
                <a:solidFill>
                  <a:schemeClr val="dk1"/>
                </a:solidFill>
                <a:latin typeface="Assistant"/>
                <a:ea typeface="Assistant"/>
                <a:cs typeface="Assistant"/>
                <a:sym typeface="Assistant"/>
              </a:rPr>
              <a:t>group</a:t>
            </a:r>
            <a:r>
              <a:rPr lang="en">
                <a:solidFill>
                  <a:schemeClr val="dk1"/>
                </a:solidFill>
                <a:latin typeface="Assistant Medium"/>
                <a:ea typeface="Assistant Medium"/>
                <a:cs typeface="Assistant Medium"/>
                <a:sym typeface="Assistant Medium"/>
              </a:rPr>
              <a:t> similar regions together. </a:t>
            </a:r>
            <a:endParaRPr>
              <a:solidFill>
                <a:schemeClr val="dk1"/>
              </a:solidFill>
              <a:latin typeface="Assistant Medium"/>
              <a:ea typeface="Assistant Medium"/>
              <a:cs typeface="Assistant Medium"/>
              <a:sym typeface="Assistant Medium"/>
            </a:endParaRPr>
          </a:p>
          <a:p>
            <a:pPr indent="-317500" lvl="0" marL="457200" rtl="0" algn="l">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Repeat until the whole image becomes a single region.</a:t>
            </a:r>
            <a:endParaRPr>
              <a:solidFill>
                <a:schemeClr val="dk1"/>
              </a:solidFill>
              <a:latin typeface="Assistant Medium"/>
              <a:ea typeface="Assistant Medium"/>
              <a:cs typeface="Assistant Medium"/>
              <a:sym typeface="Assistant Medium"/>
            </a:endParaRPr>
          </a:p>
        </p:txBody>
      </p:sp>
      <p:sp>
        <p:nvSpPr>
          <p:cNvPr id="669" name="Google Shape;669;p42"/>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2"/>
                </a:solidFill>
              </a:rPr>
              <a:t>Face Detection</a:t>
            </a:r>
            <a:r>
              <a:rPr lang="en" sz="1400"/>
              <a:t> </a:t>
            </a:r>
            <a:r>
              <a:rPr lang="en" sz="1400">
                <a:solidFill>
                  <a:schemeClr val="accent3"/>
                </a:solidFill>
              </a:rPr>
              <a:t>| Literature Review</a:t>
            </a:r>
            <a:endParaRPr sz="1400">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3"/>
          <p:cNvSpPr txBox="1"/>
          <p:nvPr>
            <p:ph type="title"/>
          </p:nvPr>
        </p:nvSpPr>
        <p:spPr>
          <a:xfrm>
            <a:off x="549100" y="544025"/>
            <a:ext cx="6101100" cy="52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R-CNN versus Fast R-CNN</a:t>
            </a:r>
            <a:endParaRPr sz="2600"/>
          </a:p>
        </p:txBody>
      </p:sp>
      <p:sp>
        <p:nvSpPr>
          <p:cNvPr id="675" name="Google Shape;675;p43"/>
          <p:cNvSpPr txBox="1"/>
          <p:nvPr>
            <p:ph type="title"/>
          </p:nvPr>
        </p:nvSpPr>
        <p:spPr>
          <a:xfrm>
            <a:off x="91900" y="1341175"/>
            <a:ext cx="3049500" cy="52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R-CNN</a:t>
            </a:r>
            <a:r>
              <a:rPr lang="en" sz="1800"/>
              <a:t>:</a:t>
            </a:r>
            <a:endParaRPr sz="1800"/>
          </a:p>
        </p:txBody>
      </p:sp>
      <p:sp>
        <p:nvSpPr>
          <p:cNvPr id="676" name="Google Shape;676;p43"/>
          <p:cNvSpPr txBox="1"/>
          <p:nvPr>
            <p:ph type="title"/>
          </p:nvPr>
        </p:nvSpPr>
        <p:spPr>
          <a:xfrm>
            <a:off x="4229100" y="1341175"/>
            <a:ext cx="3434100" cy="52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800"/>
              <a:t>Fast R-CNN</a:t>
            </a:r>
            <a:endParaRPr sz="1800"/>
          </a:p>
        </p:txBody>
      </p:sp>
      <p:sp>
        <p:nvSpPr>
          <p:cNvPr id="677" name="Google Shape;677;p43"/>
          <p:cNvSpPr txBox="1"/>
          <p:nvPr>
            <p:ph idx="1" type="subTitle"/>
          </p:nvPr>
        </p:nvSpPr>
        <p:spPr>
          <a:xfrm>
            <a:off x="453300" y="1769600"/>
            <a:ext cx="3755100" cy="749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latin typeface="Assistant"/>
                <a:ea typeface="Assistant"/>
                <a:cs typeface="Assistant"/>
                <a:sym typeface="Assistant"/>
              </a:rPr>
              <a:t>Can be divided into 2 phases</a:t>
            </a:r>
            <a:r>
              <a:rPr b="1" lang="en">
                <a:latin typeface="Assistant"/>
                <a:ea typeface="Assistant"/>
                <a:cs typeface="Assistant"/>
                <a:sym typeface="Assistant"/>
              </a:rPr>
              <a:t>: </a:t>
            </a:r>
            <a:endParaRPr b="1">
              <a:latin typeface="Assistant"/>
              <a:ea typeface="Assistant"/>
              <a:cs typeface="Assistant"/>
              <a:sym typeface="Assistant"/>
            </a:endParaRPr>
          </a:p>
          <a:p>
            <a:pPr indent="-330200" lvl="1" marL="914400" rtl="0" algn="l">
              <a:lnSpc>
                <a:spcPct val="115000"/>
              </a:lnSpc>
              <a:spcBef>
                <a:spcPts val="0"/>
              </a:spcBef>
              <a:spcAft>
                <a:spcPts val="0"/>
              </a:spcAft>
              <a:buSzPts val="1600"/>
              <a:buFont typeface="Assistant"/>
              <a:buChar char="○"/>
            </a:pPr>
            <a:r>
              <a:rPr b="1" lang="en">
                <a:latin typeface="Assistant"/>
                <a:ea typeface="Assistant"/>
                <a:cs typeface="Assistant"/>
                <a:sym typeface="Assistant"/>
              </a:rPr>
              <a:t>Phase 1</a:t>
            </a:r>
            <a:r>
              <a:rPr b="1" lang="en">
                <a:latin typeface="Assistant"/>
                <a:ea typeface="Assistant"/>
                <a:cs typeface="Assistant"/>
                <a:sym typeface="Assistant"/>
              </a:rPr>
              <a:t>: </a:t>
            </a:r>
            <a:r>
              <a:rPr lang="en"/>
              <a:t>Use </a:t>
            </a:r>
            <a:r>
              <a:rPr b="1" lang="en">
                <a:latin typeface="Assistant"/>
                <a:ea typeface="Assistant"/>
                <a:cs typeface="Assistant"/>
                <a:sym typeface="Assistant"/>
              </a:rPr>
              <a:t>selective search</a:t>
            </a:r>
            <a:r>
              <a:rPr lang="en"/>
              <a:t> to find region of interest (</a:t>
            </a:r>
            <a:r>
              <a:rPr b="1" lang="en">
                <a:latin typeface="Assistant"/>
                <a:ea typeface="Assistant"/>
                <a:cs typeface="Assistant"/>
                <a:sym typeface="Assistant"/>
              </a:rPr>
              <a:t>ROI</a:t>
            </a:r>
            <a:r>
              <a:rPr lang="en"/>
              <a:t>).</a:t>
            </a:r>
            <a:endParaRPr/>
          </a:p>
          <a:p>
            <a:pPr indent="-330200" lvl="1" marL="914400" rtl="0" algn="l">
              <a:lnSpc>
                <a:spcPct val="115000"/>
              </a:lnSpc>
              <a:spcBef>
                <a:spcPts val="0"/>
              </a:spcBef>
              <a:spcAft>
                <a:spcPts val="0"/>
              </a:spcAft>
              <a:buSzPts val="1600"/>
              <a:buFont typeface="Nunito"/>
              <a:buChar char="○"/>
            </a:pPr>
            <a:r>
              <a:rPr b="1" lang="en">
                <a:latin typeface="Assistant"/>
                <a:ea typeface="Assistant"/>
                <a:cs typeface="Assistant"/>
                <a:sym typeface="Assistant"/>
              </a:rPr>
              <a:t>Phase 2</a:t>
            </a:r>
            <a:r>
              <a:rPr b="1" lang="en">
                <a:latin typeface="Assistant"/>
                <a:ea typeface="Assistant"/>
                <a:cs typeface="Assistant"/>
                <a:sym typeface="Assistant"/>
              </a:rPr>
              <a:t>:</a:t>
            </a:r>
            <a:r>
              <a:rPr lang="en"/>
              <a:t> Extract </a:t>
            </a:r>
            <a:r>
              <a:rPr lang="en"/>
              <a:t>CNN</a:t>
            </a:r>
            <a:r>
              <a:rPr lang="en"/>
              <a:t> features from </a:t>
            </a:r>
            <a:r>
              <a:rPr lang="en"/>
              <a:t>each region for classification.</a:t>
            </a:r>
            <a:endParaRPr/>
          </a:p>
          <a:p>
            <a:pPr indent="-323850" lvl="2" marL="1371600" rtl="0" algn="l">
              <a:lnSpc>
                <a:spcPct val="115000"/>
              </a:lnSpc>
              <a:spcBef>
                <a:spcPts val="0"/>
              </a:spcBef>
              <a:spcAft>
                <a:spcPts val="0"/>
              </a:spcAft>
              <a:buSzPts val="1500"/>
              <a:buChar char="■"/>
            </a:pPr>
            <a:r>
              <a:rPr lang="en">
                <a:solidFill>
                  <a:srgbClr val="000000"/>
                </a:solidFill>
                <a:latin typeface="Arial"/>
                <a:ea typeface="Arial"/>
                <a:cs typeface="Arial"/>
                <a:sym typeface="Arial"/>
              </a:rPr>
              <a:t>The feature is consumed by a </a:t>
            </a:r>
            <a:r>
              <a:rPr b="1" lang="en">
                <a:solidFill>
                  <a:srgbClr val="000000"/>
                </a:solidFill>
                <a:latin typeface="Arial"/>
                <a:ea typeface="Arial"/>
                <a:cs typeface="Arial"/>
                <a:sym typeface="Arial"/>
              </a:rPr>
              <a:t>binary SVM</a:t>
            </a:r>
            <a:r>
              <a:rPr lang="en">
                <a:solidFill>
                  <a:srgbClr val="000000"/>
                </a:solidFill>
                <a:latin typeface="Arial"/>
                <a:ea typeface="Arial"/>
                <a:cs typeface="Arial"/>
                <a:sym typeface="Arial"/>
              </a:rPr>
              <a:t> trained for each class.</a:t>
            </a:r>
            <a:endParaRPr>
              <a:solidFill>
                <a:srgbClr val="000000"/>
              </a:solidFill>
              <a:latin typeface="Arial"/>
              <a:ea typeface="Arial"/>
              <a:cs typeface="Arial"/>
              <a:sym typeface="Arial"/>
            </a:endParaRPr>
          </a:p>
          <a:p>
            <a:pPr indent="-323850" lvl="2" marL="1371600" rtl="0" algn="l">
              <a:lnSpc>
                <a:spcPct val="115000"/>
              </a:lnSpc>
              <a:spcBef>
                <a:spcPts val="0"/>
              </a:spcBef>
              <a:spcAft>
                <a:spcPts val="0"/>
              </a:spcAft>
              <a:buSzPts val="1500"/>
              <a:buChar char="■"/>
            </a:pPr>
            <a:r>
              <a:rPr lang="en">
                <a:solidFill>
                  <a:srgbClr val="000000"/>
                </a:solidFill>
                <a:latin typeface="Arial"/>
                <a:ea typeface="Arial"/>
                <a:cs typeface="Arial"/>
                <a:sym typeface="Arial"/>
              </a:rPr>
              <a:t>The </a:t>
            </a:r>
            <a:r>
              <a:rPr b="1" lang="en">
                <a:solidFill>
                  <a:srgbClr val="000000"/>
                </a:solidFill>
                <a:latin typeface="Arial"/>
                <a:ea typeface="Arial"/>
                <a:cs typeface="Arial"/>
                <a:sym typeface="Arial"/>
              </a:rPr>
              <a:t>positive</a:t>
            </a:r>
            <a:r>
              <a:rPr lang="en">
                <a:solidFill>
                  <a:srgbClr val="000000"/>
                </a:solidFill>
                <a:latin typeface="Arial"/>
                <a:ea typeface="Arial"/>
                <a:cs typeface="Arial"/>
                <a:sym typeface="Arial"/>
              </a:rPr>
              <a:t> samples are proposed regions with IoU over certain threshold.</a:t>
            </a:r>
            <a:endParaRPr>
              <a:solidFill>
                <a:srgbClr val="000000"/>
              </a:solidFill>
              <a:latin typeface="Arial"/>
              <a:ea typeface="Arial"/>
              <a:cs typeface="Arial"/>
              <a:sym typeface="Arial"/>
            </a:endParaRPr>
          </a:p>
        </p:txBody>
      </p:sp>
      <p:sp>
        <p:nvSpPr>
          <p:cNvPr id="678" name="Google Shape;678;p43"/>
          <p:cNvSpPr txBox="1"/>
          <p:nvPr>
            <p:ph idx="1" type="subTitle"/>
          </p:nvPr>
        </p:nvSpPr>
        <p:spPr>
          <a:xfrm>
            <a:off x="4604350" y="1769600"/>
            <a:ext cx="3755100" cy="749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Nunito"/>
              <a:buChar char="●"/>
            </a:pPr>
            <a:r>
              <a:rPr b="1" lang="en">
                <a:latin typeface="Assistant"/>
                <a:ea typeface="Assistant"/>
                <a:cs typeface="Assistant"/>
                <a:sym typeface="Assistant"/>
              </a:rPr>
              <a:t>Observations:</a:t>
            </a:r>
            <a:endParaRPr b="1">
              <a:latin typeface="Assistant"/>
              <a:ea typeface="Assistant"/>
              <a:cs typeface="Assistant"/>
              <a:sym typeface="Assistant"/>
            </a:endParaRPr>
          </a:p>
          <a:p>
            <a:pPr indent="-330200" lvl="1" marL="914400" rtl="0" algn="l">
              <a:lnSpc>
                <a:spcPct val="115000"/>
              </a:lnSpc>
              <a:spcBef>
                <a:spcPts val="0"/>
              </a:spcBef>
              <a:spcAft>
                <a:spcPts val="0"/>
              </a:spcAft>
              <a:buSzPts val="1600"/>
              <a:buFont typeface="Assistant Medium"/>
              <a:buChar char="○"/>
            </a:pPr>
            <a:r>
              <a:rPr lang="en"/>
              <a:t>Many region proposals of the same images are highly </a:t>
            </a:r>
            <a:r>
              <a:rPr b="1" lang="en">
                <a:latin typeface="Assistant"/>
                <a:ea typeface="Assistant"/>
                <a:cs typeface="Assistant"/>
                <a:sym typeface="Assistant"/>
              </a:rPr>
              <a:t>overlapped</a:t>
            </a:r>
            <a:r>
              <a:rPr lang="en"/>
              <a:t>.</a:t>
            </a:r>
            <a:endParaRPr/>
          </a:p>
          <a:p>
            <a:pPr indent="-317500" lvl="0" marL="457200" rtl="0" algn="l">
              <a:lnSpc>
                <a:spcPct val="115000"/>
              </a:lnSpc>
              <a:spcBef>
                <a:spcPts val="0"/>
              </a:spcBef>
              <a:spcAft>
                <a:spcPts val="0"/>
              </a:spcAft>
              <a:buSzPts val="1400"/>
              <a:buFont typeface="Nunito"/>
              <a:buChar char="●"/>
            </a:pPr>
            <a:r>
              <a:rPr b="1" lang="en">
                <a:latin typeface="Assistant"/>
                <a:ea typeface="Assistant"/>
                <a:cs typeface="Assistant"/>
                <a:sym typeface="Assistant"/>
              </a:rPr>
              <a:t>Modifications</a:t>
            </a:r>
            <a:r>
              <a:rPr b="1" lang="en">
                <a:latin typeface="Assistant"/>
                <a:ea typeface="Assistant"/>
                <a:cs typeface="Assistant"/>
                <a:sym typeface="Assistant"/>
              </a:rPr>
              <a:t>:</a:t>
            </a:r>
            <a:r>
              <a:rPr lang="en" sz="1200"/>
              <a:t> </a:t>
            </a:r>
            <a:endParaRPr sz="1200"/>
          </a:p>
          <a:p>
            <a:pPr indent="-330200" lvl="1" marL="914400" rtl="0" algn="l">
              <a:lnSpc>
                <a:spcPct val="115000"/>
              </a:lnSpc>
              <a:spcBef>
                <a:spcPts val="0"/>
              </a:spcBef>
              <a:spcAft>
                <a:spcPts val="0"/>
              </a:spcAft>
              <a:buSzPts val="1600"/>
              <a:buFont typeface="Assistant Medium"/>
              <a:buChar char="○"/>
            </a:pPr>
            <a:r>
              <a:rPr lang="en"/>
              <a:t>Instead of extracting features </a:t>
            </a:r>
            <a:r>
              <a:rPr b="1" lang="en">
                <a:latin typeface="Assistant"/>
                <a:ea typeface="Assistant"/>
                <a:cs typeface="Assistant"/>
                <a:sym typeface="Assistant"/>
              </a:rPr>
              <a:t>independently</a:t>
            </a:r>
            <a:r>
              <a:rPr lang="en"/>
              <a:t> for each region proposal, this model </a:t>
            </a:r>
            <a:r>
              <a:rPr b="1" lang="en">
                <a:latin typeface="Assistant"/>
                <a:ea typeface="Assistant"/>
                <a:cs typeface="Assistant"/>
                <a:sym typeface="Assistant"/>
              </a:rPr>
              <a:t>aggregates</a:t>
            </a:r>
            <a:r>
              <a:rPr lang="en"/>
              <a:t> them into one CNN forward pass over the entire image.</a:t>
            </a:r>
            <a:endParaRPr/>
          </a:p>
          <a:p>
            <a:pPr indent="-330200" lvl="0" marL="457200" rtl="0" algn="l">
              <a:lnSpc>
                <a:spcPct val="115000"/>
              </a:lnSpc>
              <a:spcBef>
                <a:spcPts val="0"/>
              </a:spcBef>
              <a:spcAft>
                <a:spcPts val="0"/>
              </a:spcAft>
              <a:buSzPts val="1600"/>
              <a:buFont typeface="Assistant"/>
              <a:buChar char="●"/>
            </a:pPr>
            <a:r>
              <a:rPr b="1" lang="en">
                <a:latin typeface="Assistant"/>
                <a:ea typeface="Assistant"/>
                <a:cs typeface="Assistant"/>
                <a:sym typeface="Assistant"/>
              </a:rPr>
              <a:t>Pros:</a:t>
            </a:r>
            <a:endParaRPr b="1">
              <a:latin typeface="Assistant"/>
              <a:ea typeface="Assistant"/>
              <a:cs typeface="Assistant"/>
              <a:sym typeface="Assistant"/>
            </a:endParaRPr>
          </a:p>
          <a:p>
            <a:pPr indent="-330200" lvl="1" marL="914400" rtl="0" algn="l">
              <a:lnSpc>
                <a:spcPct val="115000"/>
              </a:lnSpc>
              <a:spcBef>
                <a:spcPts val="0"/>
              </a:spcBef>
              <a:spcAft>
                <a:spcPts val="0"/>
              </a:spcAft>
              <a:buSzPts val="1600"/>
              <a:buFont typeface="Assistant Medium"/>
              <a:buChar char="○"/>
            </a:pPr>
            <a:r>
              <a:rPr lang="en"/>
              <a:t>Improved processing speed.</a:t>
            </a:r>
            <a:endParaRPr/>
          </a:p>
        </p:txBody>
      </p:sp>
      <p:sp>
        <p:nvSpPr>
          <p:cNvPr id="679" name="Google Shape;679;p43"/>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11</a:t>
            </a:r>
            <a:endParaRPr b="0" sz="1000">
              <a:solidFill>
                <a:schemeClr val="accent1"/>
              </a:solidFill>
            </a:endParaRPr>
          </a:p>
        </p:txBody>
      </p:sp>
      <p:sp>
        <p:nvSpPr>
          <p:cNvPr id="680" name="Google Shape;680;p43"/>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Literature Review</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4"/>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12</a:t>
            </a:r>
            <a:endParaRPr b="0" sz="1000">
              <a:solidFill>
                <a:schemeClr val="accent1"/>
              </a:solidFill>
            </a:endParaRPr>
          </a:p>
        </p:txBody>
      </p:sp>
      <p:sp>
        <p:nvSpPr>
          <p:cNvPr id="686" name="Google Shape;686;p44"/>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2"/>
                </a:solidFill>
              </a:rPr>
              <a:t>Face Detection</a:t>
            </a:r>
            <a:r>
              <a:rPr lang="en" sz="1400"/>
              <a:t> </a:t>
            </a:r>
            <a:r>
              <a:rPr lang="en" sz="1400">
                <a:solidFill>
                  <a:schemeClr val="accent3"/>
                </a:solidFill>
              </a:rPr>
              <a:t>| Literature Review</a:t>
            </a:r>
            <a:endParaRPr sz="1400">
              <a:solidFill>
                <a:schemeClr val="accent3"/>
              </a:solidFill>
            </a:endParaRPr>
          </a:p>
        </p:txBody>
      </p:sp>
      <p:sp>
        <p:nvSpPr>
          <p:cNvPr id="687" name="Google Shape;687;p44"/>
          <p:cNvSpPr txBox="1"/>
          <p:nvPr>
            <p:ph type="title"/>
          </p:nvPr>
        </p:nvSpPr>
        <p:spPr>
          <a:xfrm>
            <a:off x="549100" y="544025"/>
            <a:ext cx="6101100" cy="5229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2600"/>
              <a:t>R-CNN </a:t>
            </a:r>
            <a:endParaRPr sz="2600"/>
          </a:p>
        </p:txBody>
      </p:sp>
      <p:pic>
        <p:nvPicPr>
          <p:cNvPr id="688" name="Google Shape;688;p44"/>
          <p:cNvPicPr preferRelativeResize="0"/>
          <p:nvPr/>
        </p:nvPicPr>
        <p:blipFill>
          <a:blip r:embed="rId3">
            <a:alphaModFix/>
          </a:blip>
          <a:stretch>
            <a:fillRect/>
          </a:stretch>
        </p:blipFill>
        <p:spPr>
          <a:xfrm>
            <a:off x="1761888" y="1066913"/>
            <a:ext cx="5620249" cy="2413825"/>
          </a:xfrm>
          <a:prstGeom prst="rect">
            <a:avLst/>
          </a:prstGeom>
          <a:noFill/>
          <a:ln>
            <a:noFill/>
          </a:ln>
        </p:spPr>
      </p:pic>
      <p:sp>
        <p:nvSpPr>
          <p:cNvPr id="689" name="Google Shape;689;p44"/>
          <p:cNvSpPr txBox="1"/>
          <p:nvPr/>
        </p:nvSpPr>
        <p:spPr>
          <a:xfrm>
            <a:off x="1761863" y="3625350"/>
            <a:ext cx="5620200" cy="6498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lang="en">
                <a:solidFill>
                  <a:schemeClr val="dk1"/>
                </a:solidFill>
                <a:latin typeface="Assistant Medium"/>
                <a:ea typeface="Assistant Medium"/>
                <a:cs typeface="Assistant Medium"/>
                <a:sym typeface="Assistant Medium"/>
              </a:rPr>
              <a:t>T</a:t>
            </a:r>
            <a:r>
              <a:rPr lang="en">
                <a:solidFill>
                  <a:schemeClr val="dk1"/>
                </a:solidFill>
                <a:latin typeface="Assistant Medium"/>
                <a:ea typeface="Assistant Medium"/>
                <a:cs typeface="Assistant Medium"/>
                <a:sym typeface="Assistant Medium"/>
              </a:rPr>
              <a:t>raining an R-CNN model is </a:t>
            </a:r>
            <a:r>
              <a:rPr b="1" lang="en">
                <a:solidFill>
                  <a:schemeClr val="dk1"/>
                </a:solidFill>
                <a:latin typeface="Assistant"/>
                <a:ea typeface="Assistant"/>
                <a:cs typeface="Assistant"/>
                <a:sym typeface="Assistant"/>
              </a:rPr>
              <a:t>expensive</a:t>
            </a:r>
            <a:r>
              <a:rPr lang="en">
                <a:solidFill>
                  <a:schemeClr val="dk1"/>
                </a:solidFill>
                <a:latin typeface="Assistant Medium"/>
                <a:ea typeface="Assistant Medium"/>
                <a:cs typeface="Assistant Medium"/>
                <a:sym typeface="Assistant Medium"/>
              </a:rPr>
              <a:t> and </a:t>
            </a:r>
            <a:r>
              <a:rPr b="1" lang="en">
                <a:solidFill>
                  <a:schemeClr val="dk1"/>
                </a:solidFill>
                <a:latin typeface="Assistant"/>
                <a:ea typeface="Assistant"/>
                <a:cs typeface="Assistant"/>
                <a:sym typeface="Assistant"/>
              </a:rPr>
              <a:t>slow</a:t>
            </a:r>
            <a:r>
              <a:rPr lang="en">
                <a:solidFill>
                  <a:schemeClr val="dk1"/>
                </a:solidFill>
                <a:latin typeface="Assistant Medium"/>
                <a:ea typeface="Assistant Medium"/>
                <a:cs typeface="Assistant Medium"/>
                <a:sym typeface="Assistant Medium"/>
              </a:rPr>
              <a:t> due to the separate proposal generation step!</a:t>
            </a:r>
            <a:endParaRPr>
              <a:solidFill>
                <a:schemeClr val="dk1"/>
              </a:solidFill>
              <a:latin typeface="Assistant Medium"/>
              <a:ea typeface="Assistant Medium"/>
              <a:cs typeface="Assistant Medium"/>
              <a:sym typeface="Assistant Medium"/>
            </a:endParaRPr>
          </a:p>
        </p:txBody>
      </p:sp>
      <p:sp>
        <p:nvSpPr>
          <p:cNvPr id="690" name="Google Shape;690;p44"/>
          <p:cNvSpPr txBox="1"/>
          <p:nvPr/>
        </p:nvSpPr>
        <p:spPr>
          <a:xfrm>
            <a:off x="477300" y="4577725"/>
            <a:ext cx="8189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F0F0F"/>
                </a:solidFill>
                <a:highlight>
                  <a:srgbClr val="FFFFFF"/>
                </a:highlight>
                <a:latin typeface="Assistant Medium"/>
                <a:ea typeface="Assistant Medium"/>
                <a:cs typeface="Assistant Medium"/>
                <a:sym typeface="Assistant Medium"/>
              </a:rPr>
              <a:t>Image source: </a:t>
            </a:r>
            <a:r>
              <a:rPr lang="en" sz="1200" u="sng">
                <a:solidFill>
                  <a:schemeClr val="hlink"/>
                </a:solidFill>
                <a:highlight>
                  <a:srgbClr val="FFFFFF"/>
                </a:highlight>
                <a:latin typeface="Assistant Medium"/>
                <a:ea typeface="Assistant Medium"/>
                <a:cs typeface="Assistant Medium"/>
                <a:sym typeface="Assistant Medium"/>
                <a:hlinkClick r:id="rId4"/>
              </a:rPr>
              <a:t>Fast R-CNN: Everything you need to know from the paper</a:t>
            </a:r>
            <a:endParaRPr sz="1200">
              <a:solidFill>
                <a:srgbClr val="0F0F0F"/>
              </a:solidFill>
              <a:highlight>
                <a:srgbClr val="FFFFFF"/>
              </a:highlight>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5"/>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13</a:t>
            </a:r>
            <a:endParaRPr b="0" sz="1000">
              <a:solidFill>
                <a:schemeClr val="accent1"/>
              </a:solidFill>
            </a:endParaRPr>
          </a:p>
        </p:txBody>
      </p:sp>
      <p:sp>
        <p:nvSpPr>
          <p:cNvPr id="696" name="Google Shape;696;p45"/>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2"/>
                </a:solidFill>
              </a:rPr>
              <a:t>Face Detection</a:t>
            </a:r>
            <a:r>
              <a:rPr lang="en" sz="1400"/>
              <a:t> </a:t>
            </a:r>
            <a:r>
              <a:rPr lang="en" sz="1400">
                <a:solidFill>
                  <a:schemeClr val="accent3"/>
                </a:solidFill>
              </a:rPr>
              <a:t>| Literature Review</a:t>
            </a:r>
            <a:endParaRPr sz="1400">
              <a:solidFill>
                <a:schemeClr val="accent3"/>
              </a:solidFill>
            </a:endParaRPr>
          </a:p>
        </p:txBody>
      </p:sp>
      <p:sp>
        <p:nvSpPr>
          <p:cNvPr id="697" name="Google Shape;697;p45"/>
          <p:cNvSpPr txBox="1"/>
          <p:nvPr/>
        </p:nvSpPr>
        <p:spPr>
          <a:xfrm>
            <a:off x="1761900" y="3304275"/>
            <a:ext cx="5620200" cy="8994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lang="en">
                <a:solidFill>
                  <a:schemeClr val="dk1"/>
                </a:solidFill>
                <a:latin typeface="Assistant Medium"/>
                <a:ea typeface="Assistant Medium"/>
                <a:cs typeface="Assistant Medium"/>
                <a:sym typeface="Assistant Medium"/>
              </a:rPr>
              <a:t>Fast </a:t>
            </a:r>
            <a:r>
              <a:rPr lang="en">
                <a:solidFill>
                  <a:schemeClr val="dk1"/>
                </a:solidFill>
                <a:latin typeface="Assistant Medium"/>
                <a:ea typeface="Assistant Medium"/>
                <a:cs typeface="Assistant Medium"/>
                <a:sym typeface="Assistant Medium"/>
              </a:rPr>
              <a:t>R-CNN</a:t>
            </a:r>
            <a:r>
              <a:rPr lang="en">
                <a:solidFill>
                  <a:schemeClr val="dk1"/>
                </a:solidFill>
                <a:latin typeface="Assistant Medium"/>
                <a:ea typeface="Assistant Medium"/>
                <a:cs typeface="Assistant Medium"/>
                <a:sym typeface="Assistant Medium"/>
              </a:rPr>
              <a:t> still used selective search but ran the deep learning network on the </a:t>
            </a:r>
            <a:r>
              <a:rPr b="1" lang="en">
                <a:solidFill>
                  <a:schemeClr val="dk1"/>
                </a:solidFill>
                <a:latin typeface="Assistant"/>
                <a:ea typeface="Assistant"/>
                <a:cs typeface="Assistant"/>
                <a:sym typeface="Assistant"/>
              </a:rPr>
              <a:t>entire image</a:t>
            </a:r>
            <a:r>
              <a:rPr lang="en">
                <a:solidFill>
                  <a:schemeClr val="dk1"/>
                </a:solidFill>
                <a:latin typeface="Assistant Medium"/>
                <a:ea typeface="Assistant Medium"/>
                <a:cs typeface="Assistant Medium"/>
                <a:sym typeface="Assistant Medium"/>
              </a:rPr>
              <a:t> first. Then, only the proposed regions were extracted and further processed for classification and bounding box refinement.</a:t>
            </a:r>
            <a:endParaRPr>
              <a:solidFill>
                <a:schemeClr val="dk1"/>
              </a:solidFill>
              <a:latin typeface="Assistant Medium"/>
              <a:ea typeface="Assistant Medium"/>
              <a:cs typeface="Assistant Medium"/>
              <a:sym typeface="Assistant Medium"/>
            </a:endParaRPr>
          </a:p>
        </p:txBody>
      </p:sp>
      <p:sp>
        <p:nvSpPr>
          <p:cNvPr id="698" name="Google Shape;698;p45"/>
          <p:cNvSpPr txBox="1"/>
          <p:nvPr>
            <p:ph type="title"/>
          </p:nvPr>
        </p:nvSpPr>
        <p:spPr>
          <a:xfrm>
            <a:off x="549100" y="544025"/>
            <a:ext cx="6101100" cy="5229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2600"/>
              <a:t>Fast </a:t>
            </a:r>
            <a:r>
              <a:rPr lang="en" sz="2600"/>
              <a:t>R-CNN </a:t>
            </a:r>
            <a:endParaRPr sz="2600"/>
          </a:p>
        </p:txBody>
      </p:sp>
      <p:pic>
        <p:nvPicPr>
          <p:cNvPr id="699" name="Google Shape;699;p45"/>
          <p:cNvPicPr preferRelativeResize="0"/>
          <p:nvPr/>
        </p:nvPicPr>
        <p:blipFill>
          <a:blip r:embed="rId3">
            <a:alphaModFix/>
          </a:blip>
          <a:stretch>
            <a:fillRect/>
          </a:stretch>
        </p:blipFill>
        <p:spPr>
          <a:xfrm>
            <a:off x="1600200" y="1066925"/>
            <a:ext cx="5943600" cy="1514475"/>
          </a:xfrm>
          <a:prstGeom prst="rect">
            <a:avLst/>
          </a:prstGeom>
          <a:noFill/>
          <a:ln>
            <a:noFill/>
          </a:ln>
        </p:spPr>
      </p:pic>
      <p:sp>
        <p:nvSpPr>
          <p:cNvPr id="700" name="Google Shape;700;p45"/>
          <p:cNvSpPr txBox="1"/>
          <p:nvPr/>
        </p:nvSpPr>
        <p:spPr>
          <a:xfrm>
            <a:off x="477300" y="4577725"/>
            <a:ext cx="81894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0F0F0F"/>
                </a:solidFill>
                <a:highlight>
                  <a:srgbClr val="FFFFFF"/>
                </a:highlight>
                <a:latin typeface="Assistant Medium"/>
                <a:ea typeface="Assistant Medium"/>
                <a:cs typeface="Assistant Medium"/>
                <a:sym typeface="Assistant Medium"/>
              </a:rPr>
              <a:t>Image source: </a:t>
            </a:r>
            <a:r>
              <a:rPr lang="en" sz="1200" u="sng">
                <a:solidFill>
                  <a:schemeClr val="hlink"/>
                </a:solidFill>
                <a:highlight>
                  <a:srgbClr val="FFFFFF"/>
                </a:highlight>
                <a:latin typeface="Assistant Medium"/>
                <a:ea typeface="Assistant Medium"/>
                <a:cs typeface="Assistant Medium"/>
                <a:sym typeface="Assistant Medium"/>
                <a:hlinkClick r:id="rId4"/>
              </a:rPr>
              <a:t>Fast R-CNN: Everything you need to know from the paper</a:t>
            </a:r>
            <a:endParaRPr sz="1200">
              <a:solidFill>
                <a:srgbClr val="0F0F0F"/>
              </a:solidFill>
              <a:highlight>
                <a:srgbClr val="FFFFFF"/>
              </a:highlight>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46"/>
          <p:cNvSpPr txBox="1"/>
          <p:nvPr>
            <p:ph type="title"/>
          </p:nvPr>
        </p:nvSpPr>
        <p:spPr>
          <a:xfrm>
            <a:off x="1476825" y="2742050"/>
            <a:ext cx="60534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Proposed Method</a:t>
            </a:r>
            <a:endParaRPr/>
          </a:p>
        </p:txBody>
      </p:sp>
      <p:sp>
        <p:nvSpPr>
          <p:cNvPr id="706" name="Google Shape;706;p46"/>
          <p:cNvSpPr txBox="1"/>
          <p:nvPr>
            <p:ph idx="2" type="title"/>
          </p:nvPr>
        </p:nvSpPr>
        <p:spPr>
          <a:xfrm>
            <a:off x="1927950" y="1680750"/>
            <a:ext cx="150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707" name="Google Shape;707;p46"/>
          <p:cNvSpPr txBox="1"/>
          <p:nvPr>
            <p:ph idx="1" type="subTitle"/>
          </p:nvPr>
        </p:nvSpPr>
        <p:spPr>
          <a:xfrm>
            <a:off x="1476825" y="3626100"/>
            <a:ext cx="4720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Detection</a:t>
            </a:r>
            <a:endParaRPr/>
          </a:p>
        </p:txBody>
      </p:sp>
      <p:sp>
        <p:nvSpPr>
          <p:cNvPr id="708" name="Google Shape;708;p46"/>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6"/>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 name="Google Shape;710;p46"/>
          <p:cNvGrpSpPr/>
          <p:nvPr/>
        </p:nvGrpSpPr>
        <p:grpSpPr>
          <a:xfrm>
            <a:off x="713225" y="539500"/>
            <a:ext cx="921550" cy="253225"/>
            <a:chOff x="5690050" y="3400200"/>
            <a:chExt cx="921550" cy="253225"/>
          </a:xfrm>
        </p:grpSpPr>
        <p:sp>
          <p:nvSpPr>
            <p:cNvPr id="711" name="Google Shape;711;p46"/>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6"/>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6"/>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6"/>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6"/>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46"/>
          <p:cNvGrpSpPr/>
          <p:nvPr/>
        </p:nvGrpSpPr>
        <p:grpSpPr>
          <a:xfrm>
            <a:off x="2021306" y="614245"/>
            <a:ext cx="6523723" cy="3863161"/>
            <a:chOff x="2021306" y="614245"/>
            <a:chExt cx="6523723" cy="3863161"/>
          </a:xfrm>
        </p:grpSpPr>
        <p:sp>
          <p:nvSpPr>
            <p:cNvPr id="722" name="Google Shape;722;p46"/>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rot="5400000">
              <a:off x="5885206" y="61424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rot="5400000">
              <a:off x="8430781" y="3886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6"/>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14</a:t>
            </a:r>
            <a:endParaRPr b="0" sz="1000">
              <a:solidFill>
                <a:schemeClr val="accent1"/>
              </a:solidFill>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7"/>
          <p:cNvSpPr txBox="1"/>
          <p:nvPr>
            <p:ph idx="1" type="subTitle"/>
          </p:nvPr>
        </p:nvSpPr>
        <p:spPr>
          <a:xfrm>
            <a:off x="148500" y="1388600"/>
            <a:ext cx="3978000" cy="116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Medium"/>
              <a:buChar char="●"/>
            </a:pPr>
            <a:r>
              <a:rPr lang="en"/>
              <a:t>Built</a:t>
            </a:r>
            <a:r>
              <a:rPr lang="en"/>
              <a:t> upon </a:t>
            </a:r>
            <a:r>
              <a:rPr b="1" lang="en">
                <a:latin typeface="Assistant"/>
                <a:ea typeface="Assistant"/>
                <a:cs typeface="Assistant"/>
                <a:sym typeface="Assistant"/>
              </a:rPr>
              <a:t>R-CNN</a:t>
            </a:r>
            <a:r>
              <a:rPr lang="en"/>
              <a:t> and </a:t>
            </a:r>
            <a:r>
              <a:rPr b="1" lang="en">
                <a:latin typeface="Assistant"/>
                <a:ea typeface="Assistant"/>
                <a:cs typeface="Assistant"/>
                <a:sym typeface="Assistant"/>
              </a:rPr>
              <a:t>Fast R-CNN</a:t>
            </a:r>
            <a:r>
              <a:rPr lang="en"/>
              <a:t>.</a:t>
            </a:r>
            <a:endParaRPr/>
          </a:p>
          <a:p>
            <a:pPr indent="-330200" lvl="0" marL="457200" rtl="0" algn="l">
              <a:spcBef>
                <a:spcPts val="0"/>
              </a:spcBef>
              <a:spcAft>
                <a:spcPts val="0"/>
              </a:spcAft>
              <a:buSzPts val="1600"/>
              <a:buChar char="●"/>
            </a:pPr>
            <a:r>
              <a:rPr lang="en"/>
              <a:t>Perform region proposal and classification on the </a:t>
            </a:r>
            <a:r>
              <a:rPr b="1" lang="en">
                <a:latin typeface="Assistant"/>
                <a:ea typeface="Assistant"/>
                <a:cs typeface="Assistant"/>
                <a:sym typeface="Assistant"/>
              </a:rPr>
              <a:t>same </a:t>
            </a:r>
            <a:r>
              <a:rPr lang="en"/>
              <a:t>feature map.</a:t>
            </a:r>
            <a:endParaRPr/>
          </a:p>
          <a:p>
            <a:pPr indent="-330200" lvl="0" marL="457200" rtl="0" algn="l">
              <a:spcBef>
                <a:spcPts val="0"/>
              </a:spcBef>
              <a:spcAft>
                <a:spcPts val="0"/>
              </a:spcAft>
              <a:buSzPts val="1600"/>
              <a:buChar char="●"/>
            </a:pPr>
            <a:r>
              <a:rPr lang="en"/>
              <a:t>Use a neural network for </a:t>
            </a:r>
            <a:r>
              <a:rPr b="1" lang="en">
                <a:latin typeface="Assistant"/>
                <a:ea typeface="Assistant"/>
                <a:cs typeface="Assistant"/>
                <a:sym typeface="Assistant"/>
              </a:rPr>
              <a:t>region proposal</a:t>
            </a:r>
            <a:r>
              <a:rPr lang="en"/>
              <a:t>.</a:t>
            </a:r>
            <a:endParaRPr/>
          </a:p>
          <a:p>
            <a:pPr indent="0" lvl="0" marL="0" rtl="0" algn="l">
              <a:spcBef>
                <a:spcPts val="0"/>
              </a:spcBef>
              <a:spcAft>
                <a:spcPts val="0"/>
              </a:spcAft>
              <a:buNone/>
            </a:pPr>
            <a:r>
              <a:t/>
            </a:r>
            <a:endParaRPr/>
          </a:p>
          <a:p>
            <a:pPr indent="0" lvl="0" marL="457200" rtl="0" algn="l">
              <a:spcBef>
                <a:spcPts val="0"/>
              </a:spcBef>
              <a:spcAft>
                <a:spcPts val="0"/>
              </a:spcAft>
              <a:buNone/>
            </a:pPr>
            <a:r>
              <a:rPr lang="en"/>
              <a:t>→ Improved </a:t>
            </a:r>
            <a:r>
              <a:rPr b="1" lang="en">
                <a:latin typeface="Assistant"/>
                <a:ea typeface="Assistant"/>
                <a:cs typeface="Assistant"/>
                <a:sym typeface="Assistant"/>
              </a:rPr>
              <a:t>efficiency</a:t>
            </a:r>
            <a:r>
              <a:rPr lang="en"/>
              <a:t> compared to prior architectures.</a:t>
            </a:r>
            <a:endParaRPr/>
          </a:p>
          <a:p>
            <a:pPr indent="0" lvl="0" marL="0" rtl="0" algn="l">
              <a:spcBef>
                <a:spcPts val="0"/>
              </a:spcBef>
              <a:spcAft>
                <a:spcPts val="0"/>
              </a:spcAft>
              <a:buNone/>
            </a:pPr>
            <a:r>
              <a:t/>
            </a:r>
            <a:endParaRPr/>
          </a:p>
        </p:txBody>
      </p:sp>
      <p:sp>
        <p:nvSpPr>
          <p:cNvPr id="731" name="Google Shape;731;p47"/>
          <p:cNvSpPr txBox="1"/>
          <p:nvPr>
            <p:ph type="title"/>
          </p:nvPr>
        </p:nvSpPr>
        <p:spPr>
          <a:xfrm>
            <a:off x="853900" y="848825"/>
            <a:ext cx="24732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Faster R-CNN</a:t>
            </a:r>
            <a:endParaRPr sz="2600"/>
          </a:p>
        </p:txBody>
      </p:sp>
      <p:grpSp>
        <p:nvGrpSpPr>
          <p:cNvPr id="732" name="Google Shape;732;p47"/>
          <p:cNvGrpSpPr/>
          <p:nvPr/>
        </p:nvGrpSpPr>
        <p:grpSpPr>
          <a:xfrm>
            <a:off x="824788" y="4293963"/>
            <a:ext cx="1130625" cy="114700"/>
            <a:chOff x="3233525" y="2786700"/>
            <a:chExt cx="1130625" cy="114700"/>
          </a:xfrm>
        </p:grpSpPr>
        <p:sp>
          <p:nvSpPr>
            <p:cNvPr id="733" name="Google Shape;733;p47"/>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7"/>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7"/>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7"/>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7"/>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47"/>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Face Detection</a:t>
            </a:r>
            <a:r>
              <a:rPr lang="en">
                <a:solidFill>
                  <a:schemeClr val="accent3"/>
                </a:solidFill>
              </a:rPr>
              <a:t> | </a:t>
            </a:r>
            <a:r>
              <a:rPr lang="en">
                <a:solidFill>
                  <a:schemeClr val="accent2"/>
                </a:solidFill>
              </a:rPr>
              <a:t>Proposed Method</a:t>
            </a:r>
            <a:endParaRPr>
              <a:solidFill>
                <a:schemeClr val="accent2"/>
              </a:solidFill>
            </a:endParaRPr>
          </a:p>
        </p:txBody>
      </p:sp>
      <p:sp>
        <p:nvSpPr>
          <p:cNvPr id="739" name="Google Shape;739;p47"/>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15</a:t>
            </a:r>
            <a:endParaRPr b="0" sz="1000">
              <a:solidFill>
                <a:schemeClr val="accent1"/>
              </a:solidFill>
            </a:endParaRPr>
          </a:p>
        </p:txBody>
      </p:sp>
      <p:pic>
        <p:nvPicPr>
          <p:cNvPr id="740" name="Google Shape;740;p47"/>
          <p:cNvPicPr preferRelativeResize="0"/>
          <p:nvPr/>
        </p:nvPicPr>
        <p:blipFill>
          <a:blip r:embed="rId3">
            <a:alphaModFix/>
          </a:blip>
          <a:stretch>
            <a:fillRect/>
          </a:stretch>
        </p:blipFill>
        <p:spPr>
          <a:xfrm>
            <a:off x="4372887" y="848825"/>
            <a:ext cx="3715611" cy="382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48"/>
          <p:cNvSpPr txBox="1"/>
          <p:nvPr>
            <p:ph type="title"/>
          </p:nvPr>
        </p:nvSpPr>
        <p:spPr>
          <a:xfrm>
            <a:off x="720000" y="907927"/>
            <a:ext cx="7704000" cy="56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Three</a:t>
            </a:r>
            <a:r>
              <a:rPr lang="en" sz="2600"/>
              <a:t> networks of Faster R-CNN</a:t>
            </a:r>
            <a:endParaRPr sz="2600"/>
          </a:p>
        </p:txBody>
      </p:sp>
      <p:sp>
        <p:nvSpPr>
          <p:cNvPr id="746" name="Google Shape;746;p48"/>
          <p:cNvSpPr txBox="1"/>
          <p:nvPr>
            <p:ph idx="1" type="subTitle"/>
          </p:nvPr>
        </p:nvSpPr>
        <p:spPr>
          <a:xfrm>
            <a:off x="937625" y="3039442"/>
            <a:ext cx="21753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
            </a:r>
            <a:r>
              <a:rPr lang="en"/>
              <a:t>enerate features from images.</a:t>
            </a:r>
            <a:endParaRPr/>
          </a:p>
        </p:txBody>
      </p:sp>
      <p:sp>
        <p:nvSpPr>
          <p:cNvPr id="747" name="Google Shape;747;p48"/>
          <p:cNvSpPr txBox="1"/>
          <p:nvPr>
            <p:ph idx="2" type="subTitle"/>
          </p:nvPr>
        </p:nvSpPr>
        <p:spPr>
          <a:xfrm>
            <a:off x="3569273" y="3039442"/>
            <a:ext cx="2175300" cy="85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
            </a:r>
            <a:r>
              <a:rPr lang="en"/>
              <a:t>enerate Region of Interests (ROIs).</a:t>
            </a:r>
            <a:endParaRPr/>
          </a:p>
        </p:txBody>
      </p:sp>
      <p:sp>
        <p:nvSpPr>
          <p:cNvPr id="748" name="Google Shape;748;p48"/>
          <p:cNvSpPr txBox="1"/>
          <p:nvPr>
            <p:ph idx="4" type="subTitle"/>
          </p:nvPr>
        </p:nvSpPr>
        <p:spPr>
          <a:xfrm>
            <a:off x="937625" y="2535680"/>
            <a:ext cx="2175300" cy="6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Feature Extraction</a:t>
            </a:r>
            <a:endParaRPr sz="2000"/>
          </a:p>
        </p:txBody>
      </p:sp>
      <p:sp>
        <p:nvSpPr>
          <p:cNvPr id="749" name="Google Shape;749;p48"/>
          <p:cNvSpPr txBox="1"/>
          <p:nvPr>
            <p:ph idx="5" type="subTitle"/>
          </p:nvPr>
        </p:nvSpPr>
        <p:spPr>
          <a:xfrm>
            <a:off x="3484348" y="2535680"/>
            <a:ext cx="2175300" cy="6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Region Proposal</a:t>
            </a:r>
            <a:endParaRPr sz="2000"/>
          </a:p>
        </p:txBody>
      </p:sp>
      <p:sp>
        <p:nvSpPr>
          <p:cNvPr id="750" name="Google Shape;750;p48"/>
          <p:cNvSpPr txBox="1"/>
          <p:nvPr>
            <p:ph idx="6" type="subTitle"/>
          </p:nvPr>
        </p:nvSpPr>
        <p:spPr>
          <a:xfrm>
            <a:off x="6031075" y="2535680"/>
            <a:ext cx="2175300" cy="65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Detection Network</a:t>
            </a:r>
            <a:endParaRPr sz="2000"/>
          </a:p>
        </p:txBody>
      </p:sp>
      <p:grpSp>
        <p:nvGrpSpPr>
          <p:cNvPr id="751" name="Google Shape;751;p48"/>
          <p:cNvGrpSpPr/>
          <p:nvPr/>
        </p:nvGrpSpPr>
        <p:grpSpPr>
          <a:xfrm>
            <a:off x="824788" y="4493123"/>
            <a:ext cx="1130625" cy="113828"/>
            <a:chOff x="3233525" y="2786700"/>
            <a:chExt cx="1130625" cy="114700"/>
          </a:xfrm>
        </p:grpSpPr>
        <p:sp>
          <p:nvSpPr>
            <p:cNvPr id="752" name="Google Shape;752;p48"/>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48"/>
          <p:cNvSpPr txBox="1"/>
          <p:nvPr>
            <p:ph idx="4294967295" type="title"/>
          </p:nvPr>
        </p:nvSpPr>
        <p:spPr>
          <a:xfrm>
            <a:off x="8738475" y="4671894"/>
            <a:ext cx="391800" cy="3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16</a:t>
            </a:r>
            <a:endParaRPr b="0" sz="1000">
              <a:solidFill>
                <a:schemeClr val="accent1"/>
              </a:solidFill>
            </a:endParaRPr>
          </a:p>
        </p:txBody>
      </p:sp>
      <p:sp>
        <p:nvSpPr>
          <p:cNvPr id="758" name="Google Shape;758;p48"/>
          <p:cNvSpPr txBox="1"/>
          <p:nvPr/>
        </p:nvSpPr>
        <p:spPr>
          <a:xfrm>
            <a:off x="0" y="190800"/>
            <a:ext cx="9144000" cy="37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E3EDFF"/>
                </a:solidFill>
                <a:latin typeface="Assistant Medium"/>
                <a:ea typeface="Assistant Medium"/>
                <a:cs typeface="Assistant Medium"/>
                <a:sym typeface="Assistant Medium"/>
              </a:rPr>
              <a:t>Face Detection | </a:t>
            </a:r>
            <a:r>
              <a:rPr lang="en">
                <a:solidFill>
                  <a:srgbClr val="385CB0"/>
                </a:solidFill>
                <a:latin typeface="Assistant Medium"/>
                <a:ea typeface="Assistant Medium"/>
                <a:cs typeface="Assistant Medium"/>
                <a:sym typeface="Assistant Medium"/>
              </a:rPr>
              <a:t>Proposed Method</a:t>
            </a:r>
            <a:endParaRPr>
              <a:solidFill>
                <a:srgbClr val="385CB0"/>
              </a:solidFill>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9"/>
          <p:cNvSpPr txBox="1"/>
          <p:nvPr>
            <p:ph idx="1" type="subTitle"/>
          </p:nvPr>
        </p:nvSpPr>
        <p:spPr>
          <a:xfrm>
            <a:off x="3196200" y="190800"/>
            <a:ext cx="2751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Face Detection | </a:t>
            </a:r>
            <a:r>
              <a:rPr lang="en">
                <a:solidFill>
                  <a:schemeClr val="accent2"/>
                </a:solidFill>
              </a:rPr>
              <a:t>Proposed Method</a:t>
            </a:r>
            <a:endParaRPr>
              <a:solidFill>
                <a:schemeClr val="accent2"/>
              </a:solidFill>
            </a:endParaRPr>
          </a:p>
          <a:p>
            <a:pPr indent="0" lvl="0" marL="0" rtl="0" algn="ctr">
              <a:spcBef>
                <a:spcPts val="0"/>
              </a:spcBef>
              <a:spcAft>
                <a:spcPts val="0"/>
              </a:spcAft>
              <a:buNone/>
            </a:pPr>
            <a:r>
              <a:t/>
            </a:r>
            <a:endParaRPr>
              <a:solidFill>
                <a:schemeClr val="accent3"/>
              </a:solidFill>
            </a:endParaRPr>
          </a:p>
        </p:txBody>
      </p:sp>
      <p:sp>
        <p:nvSpPr>
          <p:cNvPr id="764" name="Google Shape;764;p49"/>
          <p:cNvSpPr txBox="1"/>
          <p:nvPr>
            <p:ph type="title"/>
          </p:nvPr>
        </p:nvSpPr>
        <p:spPr>
          <a:xfrm>
            <a:off x="4466950" y="848825"/>
            <a:ext cx="33348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Feature Extraction</a:t>
            </a:r>
            <a:endParaRPr sz="2600"/>
          </a:p>
        </p:txBody>
      </p:sp>
      <p:sp>
        <p:nvSpPr>
          <p:cNvPr id="765" name="Google Shape;765;p49"/>
          <p:cNvSpPr txBox="1"/>
          <p:nvPr>
            <p:ph idx="1" type="subTitle"/>
          </p:nvPr>
        </p:nvSpPr>
        <p:spPr>
          <a:xfrm>
            <a:off x="4554225" y="1725275"/>
            <a:ext cx="3765300" cy="120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Medium"/>
              <a:buChar char="●"/>
            </a:pPr>
            <a:r>
              <a:rPr b="1" lang="en">
                <a:latin typeface="Assistant"/>
                <a:ea typeface="Assistant"/>
                <a:cs typeface="Assistant"/>
                <a:sym typeface="Assistant"/>
              </a:rPr>
              <a:t>Pretrained models:</a:t>
            </a:r>
            <a:endParaRPr b="1">
              <a:latin typeface="Assistant"/>
              <a:ea typeface="Assistant"/>
              <a:cs typeface="Assistant"/>
              <a:sym typeface="Assistant"/>
            </a:endParaRPr>
          </a:p>
          <a:p>
            <a:pPr indent="-330200" lvl="1" marL="914400" rtl="0" algn="l">
              <a:spcBef>
                <a:spcPts val="0"/>
              </a:spcBef>
              <a:spcAft>
                <a:spcPts val="0"/>
              </a:spcAft>
              <a:buSzPts val="1600"/>
              <a:buFont typeface="Assistant Medium"/>
              <a:buChar char="○"/>
            </a:pPr>
            <a:r>
              <a:rPr lang="en"/>
              <a:t>ResNet or VGG.</a:t>
            </a:r>
            <a:endParaRPr/>
          </a:p>
          <a:p>
            <a:pPr indent="-330200" lvl="1" marL="914400" rtl="0" algn="l">
              <a:spcBef>
                <a:spcPts val="0"/>
              </a:spcBef>
              <a:spcAft>
                <a:spcPts val="0"/>
              </a:spcAft>
              <a:buSzPts val="1600"/>
              <a:buChar char="○"/>
            </a:pPr>
            <a:r>
              <a:rPr lang="en"/>
              <a:t>Pretrained on large image dataset (e.g. ImageNet).</a:t>
            </a:r>
            <a:endParaRPr/>
          </a:p>
          <a:p>
            <a:pPr indent="-330200" lvl="0" marL="457200" rtl="0" algn="l">
              <a:spcBef>
                <a:spcPts val="0"/>
              </a:spcBef>
              <a:spcAft>
                <a:spcPts val="0"/>
              </a:spcAft>
              <a:buSzPts val="1600"/>
              <a:buFont typeface="Nunito"/>
              <a:buChar char="●"/>
            </a:pPr>
            <a:r>
              <a:rPr b="1" lang="en">
                <a:latin typeface="Assistant"/>
                <a:ea typeface="Assistant"/>
                <a:cs typeface="Assistant"/>
                <a:sym typeface="Assistant"/>
              </a:rPr>
              <a:t>Convolutional layers:</a:t>
            </a:r>
            <a:endParaRPr b="1">
              <a:latin typeface="Assistant"/>
              <a:ea typeface="Assistant"/>
              <a:cs typeface="Assistant"/>
              <a:sym typeface="Assistant"/>
            </a:endParaRPr>
          </a:p>
          <a:p>
            <a:pPr indent="-330200" lvl="1" marL="914400" rtl="0" algn="l">
              <a:spcBef>
                <a:spcPts val="0"/>
              </a:spcBef>
              <a:spcAft>
                <a:spcPts val="0"/>
              </a:spcAft>
              <a:buSzPts val="1600"/>
              <a:buFont typeface="Assistant Medium"/>
              <a:buChar char="○"/>
            </a:pPr>
            <a:r>
              <a:rPr lang="en"/>
              <a:t>Use filters that perform convolution operations as it is scanning the input image.</a:t>
            </a:r>
            <a:endParaRPr/>
          </a:p>
          <a:p>
            <a:pPr indent="-330200" lvl="0" marL="457200" rtl="0" algn="l">
              <a:spcBef>
                <a:spcPts val="0"/>
              </a:spcBef>
              <a:spcAft>
                <a:spcPts val="0"/>
              </a:spcAft>
              <a:buSzPts val="1600"/>
              <a:buFont typeface="Nunito"/>
              <a:buChar char="●"/>
            </a:pPr>
            <a:r>
              <a:rPr b="1" lang="en">
                <a:latin typeface="Assistant"/>
                <a:ea typeface="Assistant"/>
                <a:cs typeface="Assistant"/>
                <a:sym typeface="Assistant"/>
              </a:rPr>
              <a:t>Feature map:</a:t>
            </a:r>
            <a:endParaRPr b="1">
              <a:latin typeface="Assistant"/>
              <a:ea typeface="Assistant"/>
              <a:cs typeface="Assistant"/>
              <a:sym typeface="Assistant"/>
            </a:endParaRPr>
          </a:p>
          <a:p>
            <a:pPr indent="-330200" lvl="1" marL="914400" rtl="0" algn="l">
              <a:spcBef>
                <a:spcPts val="0"/>
              </a:spcBef>
              <a:spcAft>
                <a:spcPts val="0"/>
              </a:spcAft>
              <a:buSzPts val="1600"/>
              <a:buChar char="○"/>
            </a:pPr>
            <a:r>
              <a:rPr lang="en"/>
              <a:t>T</a:t>
            </a:r>
            <a:r>
              <a:rPr lang="en"/>
              <a:t>ensor o</a:t>
            </a:r>
            <a:r>
              <a:rPr lang="en"/>
              <a:t>utput of convolutional layers, each element represents a feature.</a:t>
            </a:r>
            <a:endParaRPr/>
          </a:p>
        </p:txBody>
      </p:sp>
      <p:sp>
        <p:nvSpPr>
          <p:cNvPr id="766" name="Google Shape;766;p49"/>
          <p:cNvSpPr txBox="1"/>
          <p:nvPr>
            <p:ph idx="1" type="subTitle"/>
          </p:nvPr>
        </p:nvSpPr>
        <p:spPr>
          <a:xfrm>
            <a:off x="4630425" y="1350275"/>
            <a:ext cx="3765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ssistant"/>
                <a:ea typeface="Assistant"/>
                <a:cs typeface="Assistant"/>
                <a:sym typeface="Assistant"/>
              </a:rPr>
              <a:t>Functionality</a:t>
            </a:r>
            <a:r>
              <a:rPr lang="en"/>
              <a:t>: generate features from images.</a:t>
            </a:r>
            <a:endParaRPr/>
          </a:p>
        </p:txBody>
      </p:sp>
      <p:sp>
        <p:nvSpPr>
          <p:cNvPr id="767" name="Google Shape;767;p49"/>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17</a:t>
            </a:r>
            <a:endParaRPr b="0" sz="1000">
              <a:solidFill>
                <a:schemeClr val="accent1"/>
              </a:solidFill>
            </a:endParaRPr>
          </a:p>
        </p:txBody>
      </p:sp>
      <p:pic>
        <p:nvPicPr>
          <p:cNvPr id="768" name="Google Shape;768;p49"/>
          <p:cNvPicPr preferRelativeResize="0"/>
          <p:nvPr/>
        </p:nvPicPr>
        <p:blipFill rotWithShape="1">
          <a:blip r:embed="rId3">
            <a:alphaModFix/>
          </a:blip>
          <a:srcRect b="0" l="0" r="26723" t="0"/>
          <a:stretch/>
        </p:blipFill>
        <p:spPr>
          <a:xfrm>
            <a:off x="152400" y="1371725"/>
            <a:ext cx="4076700" cy="274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50"/>
          <p:cNvSpPr txBox="1"/>
          <p:nvPr>
            <p:ph idx="1" type="subTitle"/>
          </p:nvPr>
        </p:nvSpPr>
        <p:spPr>
          <a:xfrm>
            <a:off x="3196200" y="190800"/>
            <a:ext cx="2751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Face Detection | </a:t>
            </a:r>
            <a:r>
              <a:rPr lang="en">
                <a:solidFill>
                  <a:schemeClr val="accent2"/>
                </a:solidFill>
              </a:rPr>
              <a:t>Proposed Method</a:t>
            </a:r>
            <a:endParaRPr>
              <a:solidFill>
                <a:schemeClr val="accent2"/>
              </a:solidFill>
            </a:endParaRPr>
          </a:p>
          <a:p>
            <a:pPr indent="0" lvl="0" marL="0" rtl="0" algn="ctr">
              <a:spcBef>
                <a:spcPts val="0"/>
              </a:spcBef>
              <a:spcAft>
                <a:spcPts val="0"/>
              </a:spcAft>
              <a:buNone/>
            </a:pPr>
            <a:r>
              <a:t/>
            </a:r>
            <a:endParaRPr>
              <a:solidFill>
                <a:schemeClr val="accent3"/>
              </a:solidFill>
            </a:endParaRPr>
          </a:p>
        </p:txBody>
      </p:sp>
      <p:sp>
        <p:nvSpPr>
          <p:cNvPr id="774" name="Google Shape;774;p50"/>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18</a:t>
            </a:r>
            <a:endParaRPr b="0" sz="1000">
              <a:solidFill>
                <a:schemeClr val="accent1"/>
              </a:solidFill>
            </a:endParaRPr>
          </a:p>
        </p:txBody>
      </p:sp>
      <p:sp>
        <p:nvSpPr>
          <p:cNvPr id="775" name="Google Shape;775;p50"/>
          <p:cNvSpPr txBox="1"/>
          <p:nvPr>
            <p:ph type="title"/>
          </p:nvPr>
        </p:nvSpPr>
        <p:spPr>
          <a:xfrm>
            <a:off x="874000" y="837475"/>
            <a:ext cx="6462300" cy="70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600"/>
              <a:t>VGG (Visual Geometry Group)</a:t>
            </a:r>
            <a:endParaRPr sz="2600"/>
          </a:p>
          <a:p>
            <a:pPr indent="0" lvl="0" marL="0" rtl="0" algn="l">
              <a:spcBef>
                <a:spcPts val="0"/>
              </a:spcBef>
              <a:spcAft>
                <a:spcPts val="0"/>
              </a:spcAft>
              <a:buNone/>
            </a:pPr>
            <a:r>
              <a:rPr lang="en" sz="1400"/>
              <a:t>      Deeper networks improve model accuracy.</a:t>
            </a:r>
            <a:endParaRPr sz="1400"/>
          </a:p>
        </p:txBody>
      </p:sp>
      <p:sp>
        <p:nvSpPr>
          <p:cNvPr id="776" name="Google Shape;776;p50"/>
          <p:cNvSpPr txBox="1"/>
          <p:nvPr>
            <p:ph idx="1" type="subTitle"/>
          </p:nvPr>
        </p:nvSpPr>
        <p:spPr>
          <a:xfrm>
            <a:off x="874000" y="1635475"/>
            <a:ext cx="3941100" cy="226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ssistant Medium"/>
              <a:buChar char="●"/>
            </a:pPr>
            <a:r>
              <a:rPr lang="en"/>
              <a:t>CNN architecture with multiple layers</a:t>
            </a:r>
            <a:endParaRPr/>
          </a:p>
          <a:p>
            <a:pPr indent="-330200" lvl="1" marL="914400" rtl="0" algn="l">
              <a:spcBef>
                <a:spcPts val="0"/>
              </a:spcBef>
              <a:spcAft>
                <a:spcPts val="0"/>
              </a:spcAft>
              <a:buClr>
                <a:srgbClr val="E76A28"/>
              </a:buClr>
              <a:buSzPts val="1600"/>
              <a:buChar char="○"/>
            </a:pPr>
            <a:r>
              <a:rPr lang="en"/>
              <a:t> VGG-16 (16 convolutional layers)</a:t>
            </a:r>
            <a:endParaRPr/>
          </a:p>
          <a:p>
            <a:pPr indent="-330200" lvl="1" marL="914400" rtl="0" algn="l">
              <a:spcBef>
                <a:spcPts val="0"/>
              </a:spcBef>
              <a:spcAft>
                <a:spcPts val="0"/>
              </a:spcAft>
              <a:buClr>
                <a:srgbClr val="E76A28"/>
              </a:buClr>
              <a:buSzPts val="1600"/>
              <a:buChar char="○"/>
            </a:pPr>
            <a:r>
              <a:rPr lang="en"/>
              <a:t> VGG-19 (19 convolutional layers)</a:t>
            </a:r>
            <a:endParaRPr/>
          </a:p>
          <a:p>
            <a:pPr indent="-330200" lvl="0" marL="457200" rtl="0" algn="l">
              <a:spcBef>
                <a:spcPts val="0"/>
              </a:spcBef>
              <a:spcAft>
                <a:spcPts val="0"/>
              </a:spcAft>
              <a:buSzPts val="1600"/>
              <a:buChar char="●"/>
            </a:pPr>
            <a:r>
              <a:rPr lang="en"/>
              <a:t>Multiple CNN layers + max pooling, instead of interleaving.</a:t>
            </a:r>
            <a:endParaRPr/>
          </a:p>
          <a:p>
            <a:pPr indent="-330200" lvl="0" marL="457200" rtl="0" algn="l">
              <a:spcBef>
                <a:spcPts val="0"/>
              </a:spcBef>
              <a:spcAft>
                <a:spcPts val="0"/>
              </a:spcAft>
              <a:buSzPts val="1600"/>
              <a:buChar char="●"/>
            </a:pPr>
            <a:r>
              <a:rPr lang="en"/>
              <a:t>Activation ReLU: θ(x) = max(0, x).</a:t>
            </a:r>
            <a:endParaRPr/>
          </a:p>
          <a:p>
            <a:pPr indent="-330200" lvl="0" marL="457200" rtl="0" algn="l">
              <a:spcBef>
                <a:spcPts val="0"/>
              </a:spcBef>
              <a:spcAft>
                <a:spcPts val="0"/>
              </a:spcAft>
              <a:buSzPts val="1600"/>
              <a:buChar char="●"/>
            </a:pPr>
            <a:r>
              <a:rPr lang="en"/>
              <a:t>Replaces large filters with multiple 3×3 filters  →  improving significantly.</a:t>
            </a:r>
            <a:endParaRPr/>
          </a:p>
          <a:p>
            <a:pPr indent="0" lvl="0" marL="0" rtl="0" algn="l">
              <a:spcBef>
                <a:spcPts val="0"/>
              </a:spcBef>
              <a:spcAft>
                <a:spcPts val="0"/>
              </a:spcAft>
              <a:buNone/>
            </a:pPr>
            <a:r>
              <a:t/>
            </a:r>
            <a:endParaRPr i="1" sz="1000"/>
          </a:p>
        </p:txBody>
      </p:sp>
      <p:pic>
        <p:nvPicPr>
          <p:cNvPr id="777" name="Google Shape;777;p50"/>
          <p:cNvPicPr preferRelativeResize="0"/>
          <p:nvPr/>
        </p:nvPicPr>
        <p:blipFill>
          <a:blip r:embed="rId3">
            <a:alphaModFix/>
          </a:blip>
          <a:stretch>
            <a:fillRect/>
          </a:stretch>
        </p:blipFill>
        <p:spPr>
          <a:xfrm>
            <a:off x="5200350" y="1322926"/>
            <a:ext cx="3016900" cy="1877475"/>
          </a:xfrm>
          <a:prstGeom prst="rect">
            <a:avLst/>
          </a:prstGeom>
          <a:noFill/>
          <a:ln>
            <a:noFill/>
          </a:ln>
        </p:spPr>
      </p:pic>
      <p:pic>
        <p:nvPicPr>
          <p:cNvPr id="778" name="Google Shape;778;p50"/>
          <p:cNvPicPr preferRelativeResize="0"/>
          <p:nvPr/>
        </p:nvPicPr>
        <p:blipFill>
          <a:blip r:embed="rId4">
            <a:alphaModFix/>
          </a:blip>
          <a:stretch>
            <a:fillRect/>
          </a:stretch>
        </p:blipFill>
        <p:spPr>
          <a:xfrm>
            <a:off x="5089275" y="3200400"/>
            <a:ext cx="3239049" cy="1378000"/>
          </a:xfrm>
          <a:prstGeom prst="rect">
            <a:avLst/>
          </a:prstGeom>
          <a:noFill/>
          <a:ln>
            <a:noFill/>
          </a:ln>
        </p:spPr>
      </p:pic>
      <p:sp>
        <p:nvSpPr>
          <p:cNvPr id="779" name="Google Shape;779;p50"/>
          <p:cNvSpPr txBox="1"/>
          <p:nvPr/>
        </p:nvSpPr>
        <p:spPr>
          <a:xfrm>
            <a:off x="956275" y="3902275"/>
            <a:ext cx="39411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dk1"/>
                </a:solidFill>
                <a:latin typeface="Assistant Medium"/>
                <a:ea typeface="Assistant Medium"/>
                <a:cs typeface="Assistant Medium"/>
                <a:sym typeface="Assistant Medium"/>
              </a:rPr>
              <a:t>VGG-16 has a parameter count of up to 138 million parameters. It is one of the networks with the largest parameter counts. Its performance ranks second on the ImageNet dataset at the time of publication.</a:t>
            </a:r>
            <a:endParaRPr sz="1200">
              <a:solidFill>
                <a:schemeClr val="dk1"/>
              </a:solidFill>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529" name="Google Shape;529;p33"/>
          <p:cNvSpPr txBox="1"/>
          <p:nvPr>
            <p:ph idx="7" type="title"/>
          </p:nvPr>
        </p:nvSpPr>
        <p:spPr>
          <a:xfrm>
            <a:off x="1780800" y="1402021"/>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1</a:t>
            </a:r>
            <a:endParaRPr sz="2300"/>
          </a:p>
        </p:txBody>
      </p:sp>
      <p:sp>
        <p:nvSpPr>
          <p:cNvPr id="530" name="Google Shape;530;p33"/>
          <p:cNvSpPr txBox="1"/>
          <p:nvPr>
            <p:ph idx="9" type="title"/>
          </p:nvPr>
        </p:nvSpPr>
        <p:spPr>
          <a:xfrm>
            <a:off x="1780796" y="18496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2</a:t>
            </a:r>
            <a:endParaRPr sz="2300"/>
          </a:p>
        </p:txBody>
      </p:sp>
      <p:sp>
        <p:nvSpPr>
          <p:cNvPr id="531" name="Google Shape;531;p33"/>
          <p:cNvSpPr txBox="1"/>
          <p:nvPr>
            <p:ph idx="16" type="subTitle"/>
          </p:nvPr>
        </p:nvSpPr>
        <p:spPr>
          <a:xfrm>
            <a:off x="2363100" y="1408725"/>
            <a:ext cx="39903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Problem Statement</a:t>
            </a:r>
            <a:endParaRPr sz="2200"/>
          </a:p>
        </p:txBody>
      </p:sp>
      <p:sp>
        <p:nvSpPr>
          <p:cNvPr id="532" name="Google Shape;532;p33"/>
          <p:cNvSpPr txBox="1"/>
          <p:nvPr>
            <p:ph idx="17" type="subTitle"/>
          </p:nvPr>
        </p:nvSpPr>
        <p:spPr>
          <a:xfrm>
            <a:off x="2363100" y="1894800"/>
            <a:ext cx="2870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Literature Review</a:t>
            </a:r>
            <a:endParaRPr sz="2200"/>
          </a:p>
        </p:txBody>
      </p:sp>
      <p:sp>
        <p:nvSpPr>
          <p:cNvPr id="533" name="Google Shape;533;p33"/>
          <p:cNvSpPr txBox="1"/>
          <p:nvPr>
            <p:ph idx="9" type="title"/>
          </p:nvPr>
        </p:nvSpPr>
        <p:spPr>
          <a:xfrm>
            <a:off x="1780796" y="22972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3</a:t>
            </a:r>
            <a:endParaRPr sz="2300"/>
          </a:p>
        </p:txBody>
      </p:sp>
      <p:sp>
        <p:nvSpPr>
          <p:cNvPr id="534" name="Google Shape;534;p33"/>
          <p:cNvSpPr txBox="1"/>
          <p:nvPr>
            <p:ph idx="17" type="subTitle"/>
          </p:nvPr>
        </p:nvSpPr>
        <p:spPr>
          <a:xfrm>
            <a:off x="2363100" y="2361475"/>
            <a:ext cx="5000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Proposed Method</a:t>
            </a:r>
            <a:r>
              <a:rPr b="0" lang="en" sz="2200"/>
              <a:t> </a:t>
            </a:r>
            <a:endParaRPr b="0" sz="2200"/>
          </a:p>
        </p:txBody>
      </p:sp>
      <p:sp>
        <p:nvSpPr>
          <p:cNvPr id="535" name="Google Shape;535;p33"/>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01</a:t>
            </a:r>
            <a:endParaRPr b="0" sz="1000">
              <a:solidFill>
                <a:schemeClr val="accent1"/>
              </a:solidFill>
            </a:endParaRPr>
          </a:p>
        </p:txBody>
      </p:sp>
      <p:sp>
        <p:nvSpPr>
          <p:cNvPr id="536" name="Google Shape;536;p33"/>
          <p:cNvSpPr txBox="1"/>
          <p:nvPr>
            <p:ph idx="9" type="title"/>
          </p:nvPr>
        </p:nvSpPr>
        <p:spPr>
          <a:xfrm>
            <a:off x="1780796" y="27448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4</a:t>
            </a:r>
            <a:endParaRPr sz="2300"/>
          </a:p>
        </p:txBody>
      </p:sp>
      <p:sp>
        <p:nvSpPr>
          <p:cNvPr id="537" name="Google Shape;537;p33"/>
          <p:cNvSpPr txBox="1"/>
          <p:nvPr>
            <p:ph idx="17" type="subTitle"/>
          </p:nvPr>
        </p:nvSpPr>
        <p:spPr>
          <a:xfrm>
            <a:off x="2363100" y="2809075"/>
            <a:ext cx="5000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Experiment</a:t>
            </a:r>
            <a:endParaRPr b="0" sz="2200"/>
          </a:p>
        </p:txBody>
      </p:sp>
      <p:sp>
        <p:nvSpPr>
          <p:cNvPr id="538" name="Google Shape;538;p33"/>
          <p:cNvSpPr txBox="1"/>
          <p:nvPr>
            <p:ph idx="9" type="title"/>
          </p:nvPr>
        </p:nvSpPr>
        <p:spPr>
          <a:xfrm>
            <a:off x="1780796" y="3192425"/>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t>5</a:t>
            </a:r>
            <a:endParaRPr sz="2300"/>
          </a:p>
        </p:txBody>
      </p:sp>
      <p:sp>
        <p:nvSpPr>
          <p:cNvPr id="539" name="Google Shape;539;p33"/>
          <p:cNvSpPr txBox="1"/>
          <p:nvPr>
            <p:ph idx="17" type="subTitle"/>
          </p:nvPr>
        </p:nvSpPr>
        <p:spPr>
          <a:xfrm>
            <a:off x="2363100" y="3256675"/>
            <a:ext cx="50001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Conclusion</a:t>
            </a:r>
            <a:r>
              <a:rPr lang="en" sz="2200"/>
              <a:t> </a:t>
            </a:r>
            <a:endParaRPr b="0"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51"/>
          <p:cNvSpPr txBox="1"/>
          <p:nvPr>
            <p:ph idx="1" type="subTitle"/>
          </p:nvPr>
        </p:nvSpPr>
        <p:spPr>
          <a:xfrm>
            <a:off x="3196200" y="190800"/>
            <a:ext cx="2751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rPr>
              <a:t>Face Detection | </a:t>
            </a:r>
            <a:r>
              <a:rPr lang="en">
                <a:solidFill>
                  <a:schemeClr val="accent2"/>
                </a:solidFill>
              </a:rPr>
              <a:t>Proposed Method</a:t>
            </a:r>
            <a:endParaRPr>
              <a:solidFill>
                <a:schemeClr val="accent2"/>
              </a:solidFill>
            </a:endParaRPr>
          </a:p>
          <a:p>
            <a:pPr indent="0" lvl="0" marL="0" rtl="0" algn="ctr">
              <a:spcBef>
                <a:spcPts val="0"/>
              </a:spcBef>
              <a:spcAft>
                <a:spcPts val="0"/>
              </a:spcAft>
              <a:buNone/>
            </a:pPr>
            <a:r>
              <a:t/>
            </a:r>
            <a:endParaRPr>
              <a:solidFill>
                <a:schemeClr val="accent3"/>
              </a:solidFill>
            </a:endParaRPr>
          </a:p>
        </p:txBody>
      </p:sp>
      <p:sp>
        <p:nvSpPr>
          <p:cNvPr id="785" name="Google Shape;785;p51"/>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19</a:t>
            </a:r>
            <a:endParaRPr b="0" sz="1000">
              <a:solidFill>
                <a:schemeClr val="accent1"/>
              </a:solidFill>
            </a:endParaRPr>
          </a:p>
        </p:txBody>
      </p:sp>
      <p:sp>
        <p:nvSpPr>
          <p:cNvPr id="786" name="Google Shape;786;p51"/>
          <p:cNvSpPr txBox="1"/>
          <p:nvPr>
            <p:ph type="title"/>
          </p:nvPr>
        </p:nvSpPr>
        <p:spPr>
          <a:xfrm>
            <a:off x="750925" y="711875"/>
            <a:ext cx="4692000" cy="63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600"/>
              <a:t>ResNet (Residual Network) </a:t>
            </a:r>
            <a:endParaRPr sz="2600"/>
          </a:p>
          <a:p>
            <a:pPr indent="0" lvl="0" marL="0" rtl="0" algn="l">
              <a:lnSpc>
                <a:spcPct val="115000"/>
              </a:lnSpc>
              <a:spcBef>
                <a:spcPts val="0"/>
              </a:spcBef>
              <a:spcAft>
                <a:spcPts val="0"/>
              </a:spcAft>
              <a:buNone/>
            </a:pPr>
            <a:r>
              <a:rPr lang="en" sz="1400"/>
              <a:t>      ResNet is designed to work with multiple layers</a:t>
            </a:r>
            <a:endParaRPr sz="1400"/>
          </a:p>
        </p:txBody>
      </p:sp>
      <p:sp>
        <p:nvSpPr>
          <p:cNvPr id="787" name="Google Shape;787;p51"/>
          <p:cNvSpPr txBox="1"/>
          <p:nvPr>
            <p:ph idx="1" type="subTitle"/>
          </p:nvPr>
        </p:nvSpPr>
        <p:spPr>
          <a:xfrm>
            <a:off x="874025" y="1344575"/>
            <a:ext cx="4506300" cy="2885100"/>
          </a:xfrm>
          <a:prstGeom prst="rect">
            <a:avLst/>
          </a:prstGeom>
        </p:spPr>
        <p:txBody>
          <a:bodyPr anchorCtr="0" anchor="t" bIns="91425" lIns="91425" spcFirstLastPara="1" rIns="91425" wrap="square" tIns="91425">
            <a:noAutofit/>
          </a:bodyPr>
          <a:lstStyle/>
          <a:p>
            <a:pPr indent="-330200" lvl="0" marL="457200" rtl="0" algn="just">
              <a:spcBef>
                <a:spcPts val="0"/>
              </a:spcBef>
              <a:spcAft>
                <a:spcPts val="0"/>
              </a:spcAft>
              <a:buSzPts val="1600"/>
              <a:buChar char="●"/>
            </a:pPr>
            <a:r>
              <a:rPr lang="en"/>
              <a:t>Problem:</a:t>
            </a:r>
            <a:endParaRPr/>
          </a:p>
          <a:p>
            <a:pPr indent="-330200" lvl="1" marL="914400" rtl="0" algn="just">
              <a:spcBef>
                <a:spcPts val="0"/>
              </a:spcBef>
              <a:spcAft>
                <a:spcPts val="0"/>
              </a:spcAft>
              <a:buClr>
                <a:srgbClr val="E76A28"/>
              </a:buClr>
              <a:buSzPts val="1600"/>
              <a:buChar char="○"/>
            </a:pPr>
            <a:r>
              <a:rPr b="1" lang="en">
                <a:latin typeface="Assistant"/>
                <a:ea typeface="Assistant"/>
                <a:cs typeface="Assistant"/>
                <a:sym typeface="Assistant"/>
              </a:rPr>
              <a:t>Vanishing Gradient</a:t>
            </a:r>
            <a:r>
              <a:rPr lang="en"/>
              <a:t>: ReLU reduces Vanishing Gradient, but issue persists in deep models.</a:t>
            </a:r>
            <a:endParaRPr/>
          </a:p>
          <a:p>
            <a:pPr indent="-330200" lvl="1" marL="914400" rtl="0" algn="just">
              <a:spcBef>
                <a:spcPts val="0"/>
              </a:spcBef>
              <a:spcAft>
                <a:spcPts val="0"/>
              </a:spcAft>
              <a:buClr>
                <a:srgbClr val="E76A28"/>
              </a:buClr>
              <a:buSzPts val="1600"/>
              <a:buChar char="○"/>
            </a:pPr>
            <a:r>
              <a:rPr b="1" lang="en">
                <a:latin typeface="Assistant"/>
                <a:ea typeface="Assistant"/>
                <a:cs typeface="Assistant"/>
                <a:sym typeface="Assistant"/>
              </a:rPr>
              <a:t>E</a:t>
            </a:r>
            <a:r>
              <a:rPr b="1" lang="en">
                <a:latin typeface="Assistant"/>
                <a:ea typeface="Assistant"/>
                <a:cs typeface="Assistant"/>
                <a:sym typeface="Assistant"/>
              </a:rPr>
              <a:t>xploding Gradient</a:t>
            </a:r>
            <a:r>
              <a:rPr lang="en"/>
              <a:t>: ReLU is not bounded.</a:t>
            </a:r>
            <a:endParaRPr/>
          </a:p>
          <a:p>
            <a:pPr indent="-330200" lvl="0" marL="457200" rtl="0" algn="just">
              <a:spcBef>
                <a:spcPts val="0"/>
              </a:spcBef>
              <a:spcAft>
                <a:spcPts val="0"/>
              </a:spcAft>
              <a:buSzPts val="1600"/>
              <a:buChar char="●"/>
            </a:pPr>
            <a:r>
              <a:rPr lang="en"/>
              <a:t>Solution:</a:t>
            </a:r>
            <a:endParaRPr/>
          </a:p>
          <a:p>
            <a:pPr indent="-330200" lvl="1" marL="914400" rtl="0" algn="just">
              <a:spcBef>
                <a:spcPts val="0"/>
              </a:spcBef>
              <a:spcAft>
                <a:spcPts val="0"/>
              </a:spcAft>
              <a:buClr>
                <a:srgbClr val="E76A28"/>
              </a:buClr>
              <a:buSzPts val="1600"/>
              <a:buChar char="○"/>
            </a:pPr>
            <a:r>
              <a:rPr b="1" lang="en">
                <a:latin typeface="Assistant"/>
                <a:ea typeface="Assistant"/>
                <a:cs typeface="Assistant"/>
                <a:sym typeface="Assistant"/>
              </a:rPr>
              <a:t>S</a:t>
            </a:r>
            <a:r>
              <a:rPr b="1" lang="en">
                <a:latin typeface="Assistant"/>
                <a:ea typeface="Assistant"/>
                <a:cs typeface="Assistant"/>
                <a:sym typeface="Assistant"/>
              </a:rPr>
              <a:t>kip connection</a:t>
            </a:r>
            <a:r>
              <a:rPr lang="en"/>
              <a:t>: Create direct connections between layers at different depths in the network.  This forms a </a:t>
            </a:r>
            <a:r>
              <a:rPr b="1" lang="en">
                <a:latin typeface="Assistant"/>
                <a:ea typeface="Assistant"/>
                <a:cs typeface="Assistant"/>
                <a:sym typeface="Assistant"/>
              </a:rPr>
              <a:t>Residual block.</a:t>
            </a:r>
            <a:endParaRPr b="1">
              <a:latin typeface="Assistant"/>
              <a:ea typeface="Assistant"/>
              <a:cs typeface="Assistant"/>
              <a:sym typeface="Assistant"/>
            </a:endParaRPr>
          </a:p>
          <a:p>
            <a:pPr indent="0" lvl="0" marL="457200" rtl="0" algn="just">
              <a:spcBef>
                <a:spcPts val="0"/>
              </a:spcBef>
              <a:spcAft>
                <a:spcPts val="0"/>
              </a:spcAft>
              <a:buNone/>
            </a:pPr>
            <a:r>
              <a:rPr lang="en"/>
              <a:t>→  Information can skip intermediate layers to reach subsequent layers.</a:t>
            </a:r>
            <a:endParaRPr/>
          </a:p>
          <a:p>
            <a:pPr indent="-330200" lvl="0" marL="457200" rtl="0" algn="just">
              <a:spcBef>
                <a:spcPts val="0"/>
              </a:spcBef>
              <a:spcAft>
                <a:spcPts val="0"/>
              </a:spcAft>
              <a:buSzPts val="1600"/>
              <a:buChar char="●"/>
            </a:pPr>
            <a:r>
              <a:rPr lang="en"/>
              <a:t>Resnets are made by stacking these residual blocks together. </a:t>
            </a:r>
            <a:endParaRPr/>
          </a:p>
          <a:p>
            <a:pPr indent="0" lvl="0" marL="0" rtl="0" algn="just">
              <a:spcBef>
                <a:spcPts val="0"/>
              </a:spcBef>
              <a:spcAft>
                <a:spcPts val="0"/>
              </a:spcAft>
              <a:buNone/>
            </a:pPr>
            <a:r>
              <a:t/>
            </a:r>
            <a:endParaRPr i="1" sz="1000"/>
          </a:p>
        </p:txBody>
      </p:sp>
      <p:pic>
        <p:nvPicPr>
          <p:cNvPr id="788" name="Google Shape;788;p51"/>
          <p:cNvPicPr preferRelativeResize="0"/>
          <p:nvPr/>
        </p:nvPicPr>
        <p:blipFill>
          <a:blip r:embed="rId3">
            <a:alphaModFix/>
          </a:blip>
          <a:stretch>
            <a:fillRect/>
          </a:stretch>
        </p:blipFill>
        <p:spPr>
          <a:xfrm>
            <a:off x="5341363" y="1505075"/>
            <a:ext cx="1842875" cy="1117300"/>
          </a:xfrm>
          <a:prstGeom prst="rect">
            <a:avLst/>
          </a:prstGeom>
          <a:noFill/>
          <a:ln>
            <a:noFill/>
          </a:ln>
        </p:spPr>
      </p:pic>
      <p:pic>
        <p:nvPicPr>
          <p:cNvPr id="789" name="Google Shape;789;p51"/>
          <p:cNvPicPr preferRelativeResize="0"/>
          <p:nvPr/>
        </p:nvPicPr>
        <p:blipFill rotWithShape="1">
          <a:blip r:embed="rId4">
            <a:alphaModFix/>
          </a:blip>
          <a:srcRect b="-1099" l="1339" r="-1340" t="1100"/>
          <a:stretch/>
        </p:blipFill>
        <p:spPr>
          <a:xfrm>
            <a:off x="7155275" y="391575"/>
            <a:ext cx="1808999" cy="4408549"/>
          </a:xfrm>
          <a:prstGeom prst="rect">
            <a:avLst/>
          </a:prstGeom>
          <a:noFill/>
          <a:ln>
            <a:noFill/>
          </a:ln>
        </p:spPr>
      </p:pic>
      <p:sp>
        <p:nvSpPr>
          <p:cNvPr id="790" name="Google Shape;790;p51"/>
          <p:cNvSpPr txBox="1"/>
          <p:nvPr/>
        </p:nvSpPr>
        <p:spPr>
          <a:xfrm>
            <a:off x="5442938" y="2705400"/>
            <a:ext cx="16497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solidFill>
                  <a:schemeClr val="dk1"/>
                </a:solidFill>
                <a:latin typeface="Assistant Medium"/>
                <a:ea typeface="Assistant Medium"/>
                <a:cs typeface="Assistant Medium"/>
                <a:sym typeface="Assistant Medium"/>
              </a:rPr>
              <a:t>The image is extracted from</a:t>
            </a:r>
            <a:r>
              <a:rPr lang="en" sz="800">
                <a:solidFill>
                  <a:schemeClr val="dk1"/>
                </a:solidFill>
                <a:latin typeface="Assistant Medium"/>
                <a:ea typeface="Assistant Medium"/>
                <a:cs typeface="Assistant Medium"/>
                <a:sym typeface="Assistant Medium"/>
              </a:rPr>
              <a:t>: </a:t>
            </a:r>
            <a:endParaRPr sz="800">
              <a:solidFill>
                <a:schemeClr val="dk1"/>
              </a:solidFill>
              <a:latin typeface="Assistant Medium"/>
              <a:ea typeface="Assistant Medium"/>
              <a:cs typeface="Assistant Medium"/>
              <a:sym typeface="Assistant Medium"/>
            </a:endParaRPr>
          </a:p>
          <a:p>
            <a:pPr indent="0" lvl="0" marL="0" rtl="0" algn="ctr">
              <a:spcBef>
                <a:spcPts val="0"/>
              </a:spcBef>
              <a:spcAft>
                <a:spcPts val="0"/>
              </a:spcAft>
              <a:buNone/>
            </a:pPr>
            <a:r>
              <a:rPr b="1" lang="en" sz="800">
                <a:solidFill>
                  <a:schemeClr val="dk1"/>
                </a:solidFill>
                <a:latin typeface="Assistant"/>
                <a:ea typeface="Assistant"/>
                <a:cs typeface="Assistant"/>
                <a:sym typeface="Assistant"/>
              </a:rPr>
              <a:t>Deep Residual Learning for Image Recognition(2015) </a:t>
            </a:r>
            <a:r>
              <a:rPr lang="en" sz="800">
                <a:solidFill>
                  <a:schemeClr val="dk1"/>
                </a:solidFill>
                <a:latin typeface="Assistant Medium"/>
                <a:ea typeface="Assistant Medium"/>
                <a:cs typeface="Assistant Medium"/>
                <a:sym typeface="Assistant Medium"/>
              </a:rPr>
              <a:t>Kaiming He, Xiangyu Zhang, Shaoqing Ren, Jian Sun</a:t>
            </a:r>
            <a:endParaRPr sz="800">
              <a:solidFill>
                <a:schemeClr val="dk1"/>
              </a:solidFill>
              <a:latin typeface="Assistant Medium"/>
              <a:ea typeface="Assistant Medium"/>
              <a:cs typeface="Assistant Medium"/>
              <a:sym typeface="Assistant Medium"/>
            </a:endParaRPr>
          </a:p>
          <a:p>
            <a:pPr indent="0" lvl="0" marL="0" rtl="0" algn="ctr">
              <a:spcBef>
                <a:spcPts val="0"/>
              </a:spcBef>
              <a:spcAft>
                <a:spcPts val="0"/>
              </a:spcAft>
              <a:buNone/>
            </a:pPr>
            <a:r>
              <a:rPr i="1" lang="en" sz="800">
                <a:solidFill>
                  <a:schemeClr val="dk1"/>
                </a:solidFill>
                <a:latin typeface="Assistant Medium"/>
                <a:ea typeface="Assistant Medium"/>
                <a:cs typeface="Assistant Medium"/>
                <a:sym typeface="Assistant Medium"/>
              </a:rPr>
              <a:t>Microsoft Research</a:t>
            </a:r>
            <a:endParaRPr i="1" sz="800">
              <a:solidFill>
                <a:schemeClr val="dk1"/>
              </a:solidFill>
              <a:latin typeface="Assistant Medium"/>
              <a:ea typeface="Assistant Medium"/>
              <a:cs typeface="Assistant Medium"/>
              <a:sym typeface="Assistant Medium"/>
            </a:endParaRPr>
          </a:p>
          <a:p>
            <a:pPr indent="0" lvl="0" marL="0" rtl="0" algn="ctr">
              <a:spcBef>
                <a:spcPts val="0"/>
              </a:spcBef>
              <a:spcAft>
                <a:spcPts val="0"/>
              </a:spcAft>
              <a:buNone/>
            </a:pPr>
            <a:r>
              <a:t/>
            </a:r>
            <a:endParaRPr b="1" sz="800">
              <a:solidFill>
                <a:schemeClr val="dk1"/>
              </a:solidFill>
              <a:latin typeface="Assistant"/>
              <a:ea typeface="Assistant"/>
              <a:cs typeface="Assistant"/>
              <a:sym typeface="Assistant"/>
            </a:endParaRPr>
          </a:p>
          <a:p>
            <a:pPr indent="0" lvl="0" marL="0" rtl="0" algn="ctr">
              <a:spcBef>
                <a:spcPts val="0"/>
              </a:spcBef>
              <a:spcAft>
                <a:spcPts val="0"/>
              </a:spcAft>
              <a:buNone/>
            </a:pPr>
            <a:r>
              <a:t/>
            </a:r>
            <a:endParaRPr b="1" sz="800">
              <a:solidFill>
                <a:schemeClr val="dk1"/>
              </a:solidFill>
              <a:latin typeface="Assistant"/>
              <a:ea typeface="Assistant"/>
              <a:cs typeface="Assistant"/>
              <a:sym typeface="Assistant"/>
            </a:endParaRPr>
          </a:p>
        </p:txBody>
      </p:sp>
      <p:sp>
        <p:nvSpPr>
          <p:cNvPr id="791" name="Google Shape;791;p51"/>
          <p:cNvSpPr txBox="1"/>
          <p:nvPr/>
        </p:nvSpPr>
        <p:spPr>
          <a:xfrm>
            <a:off x="934625" y="4420075"/>
            <a:ext cx="43851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chemeClr val="dk1"/>
                </a:solidFill>
                <a:latin typeface="Assistant Medium"/>
                <a:ea typeface="Assistant Medium"/>
                <a:cs typeface="Assistant Medium"/>
                <a:sym typeface="Assistant Medium"/>
              </a:rPr>
              <a:t>Despite being much deeper than VGG-16, ResNet50's parameter count is only around 26 million.</a:t>
            </a:r>
            <a:endParaRPr sz="1200">
              <a:solidFill>
                <a:schemeClr val="dk1"/>
              </a:solidFill>
              <a:latin typeface="Assistant Medium"/>
              <a:ea typeface="Assistant Medium"/>
              <a:cs typeface="Assistant Medium"/>
              <a:sym typeface="Assistan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Input - Output</a:t>
            </a:r>
            <a:endParaRPr sz="2600"/>
          </a:p>
        </p:txBody>
      </p:sp>
      <p:sp>
        <p:nvSpPr>
          <p:cNvPr id="797" name="Google Shape;797;p52"/>
          <p:cNvSpPr/>
          <p:nvPr/>
        </p:nvSpPr>
        <p:spPr>
          <a:xfrm>
            <a:off x="7986295" y="26550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20</a:t>
            </a:r>
            <a:endParaRPr b="0" sz="1000">
              <a:solidFill>
                <a:schemeClr val="accent1"/>
              </a:solidFill>
            </a:endParaRPr>
          </a:p>
        </p:txBody>
      </p:sp>
      <p:pic>
        <p:nvPicPr>
          <p:cNvPr id="799" name="Google Shape;799;p52"/>
          <p:cNvPicPr preferRelativeResize="0"/>
          <p:nvPr/>
        </p:nvPicPr>
        <p:blipFill>
          <a:blip r:embed="rId3">
            <a:alphaModFix/>
          </a:blip>
          <a:stretch>
            <a:fillRect/>
          </a:stretch>
        </p:blipFill>
        <p:spPr>
          <a:xfrm>
            <a:off x="720000" y="1297799"/>
            <a:ext cx="3866000" cy="2899500"/>
          </a:xfrm>
          <a:prstGeom prst="rect">
            <a:avLst/>
          </a:prstGeom>
          <a:noFill/>
          <a:ln>
            <a:noFill/>
          </a:ln>
        </p:spPr>
      </p:pic>
      <p:pic>
        <p:nvPicPr>
          <p:cNvPr id="800" name="Google Shape;800;p52"/>
          <p:cNvPicPr preferRelativeResize="0"/>
          <p:nvPr/>
        </p:nvPicPr>
        <p:blipFill>
          <a:blip r:embed="rId4">
            <a:alphaModFix/>
          </a:blip>
          <a:stretch>
            <a:fillRect/>
          </a:stretch>
        </p:blipFill>
        <p:spPr>
          <a:xfrm>
            <a:off x="4887570" y="1280763"/>
            <a:ext cx="3834176" cy="2913974"/>
          </a:xfrm>
          <a:prstGeom prst="rect">
            <a:avLst/>
          </a:prstGeom>
          <a:noFill/>
          <a:ln>
            <a:noFill/>
          </a:ln>
        </p:spPr>
      </p:pic>
      <p:sp>
        <p:nvSpPr>
          <p:cNvPr id="801" name="Google Shape;801;p52"/>
          <p:cNvSpPr txBox="1"/>
          <p:nvPr>
            <p:ph idx="1" type="subTitle"/>
          </p:nvPr>
        </p:nvSpPr>
        <p:spPr>
          <a:xfrm>
            <a:off x="4887600" y="4197300"/>
            <a:ext cx="3834300" cy="5727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200"/>
              <a:t>The feature was generated by collapsing the 3rd dimension into one number, the other 2 dimensions were scaled to the size of the original picture.</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Region Proposal Network</a:t>
            </a:r>
            <a:endParaRPr sz="2600"/>
          </a:p>
        </p:txBody>
      </p:sp>
      <p:sp>
        <p:nvSpPr>
          <p:cNvPr id="807" name="Google Shape;807;p53"/>
          <p:cNvSpPr/>
          <p:nvPr/>
        </p:nvSpPr>
        <p:spPr>
          <a:xfrm>
            <a:off x="7986295" y="2078338"/>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3" type="subTitle"/>
          </p:nvPr>
        </p:nvSpPr>
        <p:spPr>
          <a:xfrm>
            <a:off x="720000" y="1144094"/>
            <a:ext cx="3217800" cy="1391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Medium"/>
              <a:buChar char="●"/>
            </a:pPr>
            <a:r>
              <a:rPr b="0" lang="en" sz="1400">
                <a:latin typeface="Assistant Medium"/>
                <a:ea typeface="Assistant Medium"/>
                <a:cs typeface="Assistant Medium"/>
                <a:sym typeface="Assistant Medium"/>
              </a:rPr>
              <a:t>Instead of using </a:t>
            </a:r>
            <a:r>
              <a:rPr lang="en" sz="1400">
                <a:latin typeface="Assistant"/>
                <a:ea typeface="Assistant"/>
                <a:cs typeface="Assistant"/>
                <a:sym typeface="Assistant"/>
              </a:rPr>
              <a:t>selective search</a:t>
            </a:r>
            <a:r>
              <a:rPr b="0" lang="en" sz="1400">
                <a:latin typeface="Assistant Medium"/>
                <a:ea typeface="Assistant Medium"/>
                <a:cs typeface="Assistant Medium"/>
                <a:sym typeface="Assistant Medium"/>
              </a:rPr>
              <a:t> like Fast RCNN, RPN uses a </a:t>
            </a:r>
            <a:r>
              <a:rPr b="0" lang="en" sz="1400">
                <a:latin typeface="Assistant Medium"/>
                <a:ea typeface="Assistant Medium"/>
                <a:cs typeface="Assistant Medium"/>
                <a:sym typeface="Assistant Medium"/>
              </a:rPr>
              <a:t>small </a:t>
            </a:r>
            <a:r>
              <a:rPr lang="en" sz="1400">
                <a:latin typeface="Assistant"/>
                <a:ea typeface="Assistant"/>
                <a:cs typeface="Assistant"/>
                <a:sym typeface="Assistant"/>
              </a:rPr>
              <a:t>neural network</a:t>
            </a:r>
            <a:r>
              <a:rPr b="0" lang="en" sz="1400">
                <a:latin typeface="Assistant Medium"/>
                <a:ea typeface="Assistant Medium"/>
                <a:cs typeface="Assistant Medium"/>
                <a:sym typeface="Assistant Medium"/>
              </a:rPr>
              <a:t> to extract the proposal regions.</a:t>
            </a:r>
            <a:endParaRPr b="0" sz="1400">
              <a:latin typeface="Assistant Medium"/>
              <a:ea typeface="Assistant Medium"/>
              <a:cs typeface="Assistant Medium"/>
              <a:sym typeface="Assistant Medium"/>
            </a:endParaRPr>
          </a:p>
        </p:txBody>
      </p:sp>
      <p:sp>
        <p:nvSpPr>
          <p:cNvPr id="809" name="Google Shape;809;p53"/>
          <p:cNvSpPr txBox="1"/>
          <p:nvPr>
            <p:ph idx="1" type="subTitle"/>
          </p:nvPr>
        </p:nvSpPr>
        <p:spPr>
          <a:xfrm>
            <a:off x="3937800" y="1792100"/>
            <a:ext cx="360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DM Sans"/>
                <a:ea typeface="DM Sans"/>
                <a:cs typeface="DM Sans"/>
                <a:sym typeface="DM Sans"/>
              </a:rPr>
              <a:t>Anchor boxes</a:t>
            </a:r>
            <a:endParaRPr b="1" sz="2400">
              <a:latin typeface="DM Sans"/>
              <a:ea typeface="DM Sans"/>
              <a:cs typeface="DM Sans"/>
              <a:sym typeface="DM Sans"/>
            </a:endParaRPr>
          </a:p>
        </p:txBody>
      </p:sp>
      <p:sp>
        <p:nvSpPr>
          <p:cNvPr id="810" name="Google Shape;810;p53"/>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21</a:t>
            </a:r>
            <a:endParaRPr b="0" sz="1000">
              <a:solidFill>
                <a:schemeClr val="accent1"/>
              </a:solidFill>
            </a:endParaRPr>
          </a:p>
        </p:txBody>
      </p:sp>
      <p:sp>
        <p:nvSpPr>
          <p:cNvPr id="811" name="Google Shape;811;p53"/>
          <p:cNvSpPr txBox="1"/>
          <p:nvPr/>
        </p:nvSpPr>
        <p:spPr>
          <a:xfrm>
            <a:off x="3937800" y="1144100"/>
            <a:ext cx="30000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L</a:t>
            </a:r>
            <a:r>
              <a:rPr lang="en">
                <a:solidFill>
                  <a:schemeClr val="dk1"/>
                </a:solidFill>
                <a:latin typeface="Assistant Medium"/>
                <a:ea typeface="Assistant Medium"/>
                <a:cs typeface="Assistant Medium"/>
                <a:sym typeface="Assistant Medium"/>
              </a:rPr>
              <a:t>et's explore the concept of </a:t>
            </a:r>
            <a:r>
              <a:rPr b="1" lang="en">
                <a:solidFill>
                  <a:schemeClr val="dk1"/>
                </a:solidFill>
                <a:latin typeface="Assistant"/>
                <a:ea typeface="Assistant"/>
                <a:cs typeface="Assistant"/>
                <a:sym typeface="Assistant"/>
              </a:rPr>
              <a:t>anchor boxes</a:t>
            </a:r>
            <a:r>
              <a:rPr lang="en">
                <a:solidFill>
                  <a:schemeClr val="dk1"/>
                </a:solidFill>
                <a:latin typeface="Assistant Medium"/>
                <a:ea typeface="Assistant Medium"/>
                <a:cs typeface="Assistant Medium"/>
                <a:sym typeface="Assistant Medium"/>
              </a:rPr>
              <a:t>.</a:t>
            </a:r>
            <a:endParaRPr>
              <a:solidFill>
                <a:schemeClr val="dk1"/>
              </a:solidFill>
              <a:latin typeface="Assistant Medium"/>
              <a:ea typeface="Assistant Medium"/>
              <a:cs typeface="Assistant Medium"/>
              <a:sym typeface="Assistant Medium"/>
            </a:endParaRPr>
          </a:p>
        </p:txBody>
      </p:sp>
      <p:sp>
        <p:nvSpPr>
          <p:cNvPr id="812" name="Google Shape;812;p53"/>
          <p:cNvSpPr txBox="1"/>
          <p:nvPr/>
        </p:nvSpPr>
        <p:spPr>
          <a:xfrm>
            <a:off x="3937800" y="2364800"/>
            <a:ext cx="4486200" cy="21348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SzPts val="1400"/>
              <a:buChar char="●"/>
            </a:pPr>
            <a:r>
              <a:rPr lang="en"/>
              <a:t>Every ‘pixel’ of the </a:t>
            </a:r>
            <a:r>
              <a:rPr b="1" lang="en"/>
              <a:t>feature image</a:t>
            </a:r>
            <a:r>
              <a:rPr lang="en"/>
              <a:t> is an </a:t>
            </a:r>
            <a:r>
              <a:rPr b="1" lang="en"/>
              <a:t>anchor</a:t>
            </a:r>
            <a:r>
              <a:rPr lang="en"/>
              <a:t>. B</a:t>
            </a:r>
            <a:r>
              <a:rPr lang="en"/>
              <a:t>oxes of different shapes and sizes are generated centered on each anchor.</a:t>
            </a:r>
            <a:endParaRPr/>
          </a:p>
          <a:p>
            <a:pPr indent="-317500" lvl="0" marL="457200" rtl="0" algn="just">
              <a:lnSpc>
                <a:spcPct val="115000"/>
              </a:lnSpc>
              <a:spcBef>
                <a:spcPts val="0"/>
              </a:spcBef>
              <a:spcAft>
                <a:spcPts val="0"/>
              </a:spcAft>
              <a:buSzPts val="1400"/>
              <a:buChar char="●"/>
            </a:pPr>
            <a:r>
              <a:rPr lang="en"/>
              <a:t>Each anchor is like a </a:t>
            </a:r>
            <a:r>
              <a:rPr b="1" lang="en"/>
              <a:t>sliding window</a:t>
            </a:r>
            <a:r>
              <a:rPr lang="en"/>
              <a:t> in Fast RCNN, but instead of searching on every combination of sliding window at each pixel, we use 2 </a:t>
            </a:r>
            <a:r>
              <a:rPr b="1" lang="en"/>
              <a:t>neural networks</a:t>
            </a:r>
            <a:r>
              <a:rPr lang="en"/>
              <a:t> to identify if this anchor meets the standard of a “proposal region”.</a:t>
            </a:r>
            <a:endParaRPr/>
          </a:p>
        </p:txBody>
      </p:sp>
      <p:pic>
        <p:nvPicPr>
          <p:cNvPr id="813" name="Google Shape;813;p53"/>
          <p:cNvPicPr preferRelativeResize="0"/>
          <p:nvPr/>
        </p:nvPicPr>
        <p:blipFill>
          <a:blip r:embed="rId3">
            <a:alphaModFix/>
          </a:blip>
          <a:stretch>
            <a:fillRect/>
          </a:stretch>
        </p:blipFill>
        <p:spPr>
          <a:xfrm>
            <a:off x="1177300" y="2489044"/>
            <a:ext cx="2303207" cy="23032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RPN Architecture</a:t>
            </a:r>
            <a:endParaRPr/>
          </a:p>
        </p:txBody>
      </p:sp>
      <p:sp>
        <p:nvSpPr>
          <p:cNvPr id="819" name="Google Shape;819;p54"/>
          <p:cNvSpPr/>
          <p:nvPr/>
        </p:nvSpPr>
        <p:spPr>
          <a:xfrm>
            <a:off x="7910095" y="24890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0" name="Google Shape;820;p54"/>
          <p:cNvPicPr preferRelativeResize="0"/>
          <p:nvPr/>
        </p:nvPicPr>
        <p:blipFill>
          <a:blip r:embed="rId3">
            <a:alphaModFix/>
          </a:blip>
          <a:stretch>
            <a:fillRect/>
          </a:stretch>
        </p:blipFill>
        <p:spPr>
          <a:xfrm>
            <a:off x="76200" y="1170125"/>
            <a:ext cx="5094634" cy="3820975"/>
          </a:xfrm>
          <a:prstGeom prst="rect">
            <a:avLst/>
          </a:prstGeom>
          <a:noFill/>
          <a:ln>
            <a:noFill/>
          </a:ln>
        </p:spPr>
      </p:pic>
      <p:sp>
        <p:nvSpPr>
          <p:cNvPr id="821" name="Google Shape;821;p54"/>
          <p:cNvSpPr txBox="1"/>
          <p:nvPr/>
        </p:nvSpPr>
        <p:spPr>
          <a:xfrm>
            <a:off x="5170825" y="1543366"/>
            <a:ext cx="3000000" cy="26304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0"/>
              </a:spcBef>
              <a:spcAft>
                <a:spcPts val="0"/>
              </a:spcAft>
              <a:buClr>
                <a:schemeClr val="dk1"/>
              </a:buClr>
              <a:buSzPts val="1400"/>
              <a:buFont typeface="Assistant Medium"/>
              <a:buChar char="●"/>
            </a:pPr>
            <a:r>
              <a:rPr b="1" lang="en">
                <a:solidFill>
                  <a:schemeClr val="dk1"/>
                </a:solidFill>
                <a:latin typeface="Assistant"/>
                <a:ea typeface="Assistant"/>
                <a:cs typeface="Assistant"/>
                <a:sym typeface="Assistant"/>
              </a:rPr>
              <a:t>Regression layer:</a:t>
            </a:r>
            <a:r>
              <a:rPr lang="en">
                <a:solidFill>
                  <a:schemeClr val="dk1"/>
                </a:solidFill>
                <a:latin typeface="Assistant Medium"/>
                <a:ea typeface="Assistant Medium"/>
                <a:cs typeface="Assistant Medium"/>
                <a:sym typeface="Assistant Medium"/>
              </a:rPr>
              <a:t> </a:t>
            </a:r>
            <a:endParaRPr>
              <a:solidFill>
                <a:schemeClr val="dk1"/>
              </a:solidFill>
              <a:latin typeface="Assistant Medium"/>
              <a:ea typeface="Assistant Medium"/>
              <a:cs typeface="Assistant Medium"/>
              <a:sym typeface="Assistant Medium"/>
            </a:endParaRPr>
          </a:p>
          <a:p>
            <a:pPr indent="-317500" lvl="1" marL="914400" rtl="0" algn="just">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R</a:t>
            </a:r>
            <a:r>
              <a:rPr lang="en">
                <a:solidFill>
                  <a:schemeClr val="dk1"/>
                </a:solidFill>
                <a:latin typeface="Assistant Medium"/>
                <a:ea typeface="Assistant Medium"/>
                <a:cs typeface="Assistant Medium"/>
                <a:sym typeface="Assistant Medium"/>
              </a:rPr>
              <a:t>egress the "</a:t>
            </a:r>
            <a:r>
              <a:rPr b="1" lang="en">
                <a:solidFill>
                  <a:schemeClr val="dk1"/>
                </a:solidFill>
                <a:latin typeface="Assistant"/>
                <a:ea typeface="Assistant"/>
                <a:cs typeface="Assistant"/>
                <a:sym typeface="Assistant"/>
              </a:rPr>
              <a:t>position</a:t>
            </a:r>
            <a:r>
              <a:rPr lang="en">
                <a:solidFill>
                  <a:schemeClr val="dk1"/>
                </a:solidFill>
                <a:latin typeface="Assistant Medium"/>
                <a:ea typeface="Assistant Medium"/>
                <a:cs typeface="Assistant Medium"/>
                <a:sym typeface="Assistant Medium"/>
              </a:rPr>
              <a:t>" of the anchor box. </a:t>
            </a:r>
            <a:r>
              <a:rPr lang="en"/>
              <a:t>Output a </a:t>
            </a:r>
            <a:r>
              <a:rPr b="1" lang="en"/>
              <a:t>4D</a:t>
            </a:r>
            <a:r>
              <a:rPr lang="en"/>
              <a:t> vector representing the </a:t>
            </a:r>
            <a:r>
              <a:rPr b="1" lang="en"/>
              <a:t>coordinates</a:t>
            </a:r>
            <a:r>
              <a:rPr lang="en"/>
              <a:t> of the anchor box.</a:t>
            </a:r>
            <a:endParaRPr/>
          </a:p>
          <a:p>
            <a:pPr indent="-317500" lvl="0" marL="457200" rtl="0" algn="just">
              <a:lnSpc>
                <a:spcPct val="115000"/>
              </a:lnSpc>
              <a:spcBef>
                <a:spcPts val="0"/>
              </a:spcBef>
              <a:spcAft>
                <a:spcPts val="0"/>
              </a:spcAft>
              <a:buClr>
                <a:schemeClr val="dk1"/>
              </a:buClr>
              <a:buSzPts val="1400"/>
              <a:buFont typeface="Assistant Medium"/>
              <a:buChar char="●"/>
            </a:pPr>
            <a:r>
              <a:rPr b="1" lang="en">
                <a:solidFill>
                  <a:schemeClr val="dk1"/>
                </a:solidFill>
                <a:latin typeface="Assistant"/>
                <a:ea typeface="Assistant"/>
                <a:cs typeface="Assistant"/>
                <a:sym typeface="Assistant"/>
              </a:rPr>
              <a:t>Classification layer:</a:t>
            </a:r>
            <a:r>
              <a:rPr lang="en">
                <a:solidFill>
                  <a:schemeClr val="dk1"/>
                </a:solidFill>
                <a:latin typeface="Assistant Medium"/>
                <a:ea typeface="Assistant Medium"/>
                <a:cs typeface="Assistant Medium"/>
                <a:sym typeface="Assistant Medium"/>
              </a:rPr>
              <a:t> </a:t>
            </a:r>
            <a:endParaRPr>
              <a:solidFill>
                <a:schemeClr val="dk1"/>
              </a:solidFill>
              <a:latin typeface="Assistant Medium"/>
              <a:ea typeface="Assistant Medium"/>
              <a:cs typeface="Assistant Medium"/>
              <a:sym typeface="Assistant Medium"/>
            </a:endParaRPr>
          </a:p>
          <a:p>
            <a:pPr indent="-317500" lvl="1" marL="914400" rtl="0" algn="just">
              <a:lnSpc>
                <a:spcPct val="115000"/>
              </a:lnSpc>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Predict the "</a:t>
            </a:r>
            <a:r>
              <a:rPr b="1" lang="en">
                <a:solidFill>
                  <a:schemeClr val="dk1"/>
                </a:solidFill>
                <a:latin typeface="Assistant"/>
                <a:ea typeface="Assistant"/>
                <a:cs typeface="Assistant"/>
                <a:sym typeface="Assistant"/>
              </a:rPr>
              <a:t>probability</a:t>
            </a:r>
            <a:r>
              <a:rPr lang="en">
                <a:solidFill>
                  <a:schemeClr val="dk1"/>
                </a:solidFill>
                <a:latin typeface="Assistant Medium"/>
                <a:ea typeface="Assistant Medium"/>
                <a:cs typeface="Assistant Medium"/>
                <a:sym typeface="Assistant Medium"/>
              </a:rPr>
              <a:t>" of containing an object in the anchor box.</a:t>
            </a:r>
            <a:endParaRPr>
              <a:solidFill>
                <a:schemeClr val="dk1"/>
              </a:solidFill>
              <a:latin typeface="Assistant Medium"/>
              <a:ea typeface="Assistant Medium"/>
              <a:cs typeface="Assistant Medium"/>
              <a:sym typeface="Assistant Medium"/>
            </a:endParaRPr>
          </a:p>
        </p:txBody>
      </p:sp>
      <p:sp>
        <p:nvSpPr>
          <p:cNvPr id="822" name="Google Shape;822;p54"/>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22</a:t>
            </a:r>
            <a:endParaRPr b="0" sz="10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Loss function</a:t>
            </a:r>
            <a:endParaRPr/>
          </a:p>
        </p:txBody>
      </p:sp>
      <p:sp>
        <p:nvSpPr>
          <p:cNvPr id="828" name="Google Shape;828;p55"/>
          <p:cNvSpPr/>
          <p:nvPr/>
        </p:nvSpPr>
        <p:spPr>
          <a:xfrm>
            <a:off x="7910095" y="248905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5"/>
          <p:cNvSpPr txBox="1"/>
          <p:nvPr/>
        </p:nvSpPr>
        <p:spPr>
          <a:xfrm>
            <a:off x="720000" y="2272750"/>
            <a:ext cx="7704000" cy="1947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Font typeface="Assistant Medium"/>
              <a:buChar char="●"/>
            </a:pPr>
            <a:r>
              <a:rPr b="1" lang="en">
                <a:solidFill>
                  <a:schemeClr val="dk1"/>
                </a:solidFill>
                <a:latin typeface="Assistant"/>
                <a:ea typeface="Assistant"/>
                <a:cs typeface="Assistant"/>
                <a:sym typeface="Assistant"/>
              </a:rPr>
              <a:t>p_i</a:t>
            </a:r>
            <a:r>
              <a:rPr lang="en">
                <a:solidFill>
                  <a:schemeClr val="dk1"/>
                </a:solidFill>
                <a:latin typeface="Assistant Medium"/>
                <a:ea typeface="Assistant Medium"/>
                <a:cs typeface="Assistant Medium"/>
                <a:sym typeface="Assistant Medium"/>
              </a:rPr>
              <a:t> is the predicted probability of anchor i being an object.</a:t>
            </a:r>
            <a:endParaRPr>
              <a:solidFill>
                <a:schemeClr val="dk1"/>
              </a:solidFill>
              <a:latin typeface="Assistant Medium"/>
              <a:ea typeface="Assistant Medium"/>
              <a:cs typeface="Assistant Medium"/>
              <a:sym typeface="Assistant Medium"/>
            </a:endParaRPr>
          </a:p>
          <a:p>
            <a:pPr indent="-298450" lvl="0" marL="457200" rtl="0" algn="l">
              <a:lnSpc>
                <a:spcPct val="115000"/>
              </a:lnSpc>
              <a:spcBef>
                <a:spcPts val="0"/>
              </a:spcBef>
              <a:spcAft>
                <a:spcPts val="0"/>
              </a:spcAft>
              <a:buClr>
                <a:schemeClr val="dk1"/>
              </a:buClr>
              <a:buSzPts val="1100"/>
              <a:buFont typeface="Assistant Medium"/>
              <a:buChar char="●"/>
            </a:pPr>
            <a:r>
              <a:rPr b="1" lang="en">
                <a:solidFill>
                  <a:schemeClr val="dk1"/>
                </a:solidFill>
                <a:latin typeface="Assistant"/>
                <a:ea typeface="Assistant"/>
                <a:cs typeface="Assistant"/>
                <a:sym typeface="Assistant"/>
              </a:rPr>
              <a:t>p_i*</a:t>
            </a:r>
            <a:r>
              <a:rPr lang="en">
                <a:solidFill>
                  <a:schemeClr val="dk1"/>
                </a:solidFill>
                <a:latin typeface="Assistant Medium"/>
                <a:ea typeface="Assistant Medium"/>
                <a:cs typeface="Assistant Medium"/>
                <a:sym typeface="Assistant Medium"/>
              </a:rPr>
              <a:t> is the ground truth label whether anchor i is the object.</a:t>
            </a:r>
            <a:endParaRPr>
              <a:solidFill>
                <a:schemeClr val="dk1"/>
              </a:solidFill>
              <a:latin typeface="Assistant Medium"/>
              <a:ea typeface="Assistant Medium"/>
              <a:cs typeface="Assistant Medium"/>
              <a:sym typeface="Assistant Medium"/>
            </a:endParaRPr>
          </a:p>
          <a:p>
            <a:pPr indent="-298450" lvl="0" marL="457200" rtl="0" algn="l">
              <a:lnSpc>
                <a:spcPct val="115000"/>
              </a:lnSpc>
              <a:spcBef>
                <a:spcPts val="0"/>
              </a:spcBef>
              <a:spcAft>
                <a:spcPts val="0"/>
              </a:spcAft>
              <a:buClr>
                <a:schemeClr val="dk1"/>
              </a:buClr>
              <a:buSzPts val="1100"/>
              <a:buFont typeface="Assistant Medium"/>
              <a:buChar char="●"/>
            </a:pPr>
            <a:r>
              <a:rPr b="1" lang="en">
                <a:solidFill>
                  <a:schemeClr val="dk1"/>
                </a:solidFill>
                <a:latin typeface="Assistant"/>
                <a:ea typeface="Assistant"/>
                <a:cs typeface="Assistant"/>
                <a:sym typeface="Assistant"/>
              </a:rPr>
              <a:t>t</a:t>
            </a:r>
            <a:r>
              <a:rPr b="1" lang="en">
                <a:solidFill>
                  <a:schemeClr val="dk1"/>
                </a:solidFill>
                <a:latin typeface="Assistant"/>
                <a:ea typeface="Assistant"/>
                <a:cs typeface="Assistant"/>
                <a:sym typeface="Assistant"/>
              </a:rPr>
              <a:t>_i</a:t>
            </a:r>
            <a:r>
              <a:rPr lang="en">
                <a:solidFill>
                  <a:schemeClr val="dk1"/>
                </a:solidFill>
                <a:latin typeface="Assistant Medium"/>
                <a:ea typeface="Assistant Medium"/>
                <a:cs typeface="Assistant Medium"/>
                <a:sym typeface="Assistant Medium"/>
              </a:rPr>
              <a:t> </a:t>
            </a:r>
            <a:r>
              <a:rPr lang="en">
                <a:solidFill>
                  <a:schemeClr val="dk1"/>
                </a:solidFill>
                <a:latin typeface="Assistant Medium"/>
                <a:ea typeface="Assistant Medium"/>
                <a:cs typeface="Assistant Medium"/>
                <a:sym typeface="Assistant Medium"/>
              </a:rPr>
              <a:t>is a 4D vector representing the predicted bounding box coordinates.</a:t>
            </a:r>
            <a:endParaRPr>
              <a:solidFill>
                <a:schemeClr val="dk1"/>
              </a:solidFill>
              <a:latin typeface="Assistant Medium"/>
              <a:ea typeface="Assistant Medium"/>
              <a:cs typeface="Assistant Medium"/>
              <a:sym typeface="Assistant Medium"/>
            </a:endParaRPr>
          </a:p>
          <a:p>
            <a:pPr indent="-298450" lvl="0" marL="457200" rtl="0" algn="l">
              <a:lnSpc>
                <a:spcPct val="115000"/>
              </a:lnSpc>
              <a:spcBef>
                <a:spcPts val="0"/>
              </a:spcBef>
              <a:spcAft>
                <a:spcPts val="0"/>
              </a:spcAft>
              <a:buClr>
                <a:schemeClr val="dk1"/>
              </a:buClr>
              <a:buSzPts val="1100"/>
              <a:buFont typeface="Assistant Medium"/>
              <a:buChar char="●"/>
            </a:pPr>
            <a:r>
              <a:rPr b="1" lang="en">
                <a:solidFill>
                  <a:schemeClr val="dk1"/>
                </a:solidFill>
                <a:latin typeface="Assistant"/>
                <a:ea typeface="Assistant"/>
                <a:cs typeface="Assistant"/>
                <a:sym typeface="Assistant"/>
              </a:rPr>
              <a:t>t_i*</a:t>
            </a:r>
            <a:r>
              <a:rPr lang="en">
                <a:solidFill>
                  <a:schemeClr val="dk1"/>
                </a:solidFill>
                <a:latin typeface="Assistant Medium"/>
                <a:ea typeface="Assistant Medium"/>
                <a:cs typeface="Assistant Medium"/>
                <a:sym typeface="Assistant Medium"/>
              </a:rPr>
              <a:t> is a 4D vector representing the ground-truth </a:t>
            </a:r>
            <a:r>
              <a:rPr lang="en">
                <a:solidFill>
                  <a:schemeClr val="dk1"/>
                </a:solidFill>
                <a:latin typeface="Assistant Medium"/>
                <a:ea typeface="Assistant Medium"/>
                <a:cs typeface="Assistant Medium"/>
                <a:sym typeface="Assistant Medium"/>
              </a:rPr>
              <a:t>bounding </a:t>
            </a:r>
            <a:r>
              <a:rPr lang="en">
                <a:solidFill>
                  <a:schemeClr val="dk1"/>
                </a:solidFill>
                <a:latin typeface="Assistant Medium"/>
                <a:ea typeface="Assistant Medium"/>
                <a:cs typeface="Assistant Medium"/>
                <a:sym typeface="Assistant Medium"/>
              </a:rPr>
              <a:t>box coordinates.</a:t>
            </a:r>
            <a:endParaRPr>
              <a:solidFill>
                <a:schemeClr val="dk1"/>
              </a:solidFill>
              <a:latin typeface="Assistant Medium"/>
              <a:ea typeface="Assistant Medium"/>
              <a:cs typeface="Assistant Medium"/>
              <a:sym typeface="Assistant Medium"/>
            </a:endParaRPr>
          </a:p>
          <a:p>
            <a:pPr indent="0" lvl="0" marL="0" rtl="0" algn="l">
              <a:lnSpc>
                <a:spcPct val="115000"/>
              </a:lnSpc>
              <a:spcBef>
                <a:spcPts val="1200"/>
              </a:spcBef>
              <a:spcAft>
                <a:spcPts val="0"/>
              </a:spcAft>
              <a:buNone/>
            </a:pPr>
            <a:r>
              <a:rPr lang="en">
                <a:solidFill>
                  <a:schemeClr val="dk1"/>
                </a:solidFill>
                <a:latin typeface="Assistant Medium"/>
                <a:ea typeface="Assistant Medium"/>
                <a:cs typeface="Assistant Medium"/>
                <a:sym typeface="Assistant Medium"/>
              </a:rPr>
              <a:t>The first term is the </a:t>
            </a:r>
            <a:r>
              <a:rPr b="1" lang="en">
                <a:solidFill>
                  <a:schemeClr val="dk1"/>
                </a:solidFill>
                <a:latin typeface="Assistant"/>
                <a:ea typeface="Assistant"/>
                <a:cs typeface="Assistant"/>
                <a:sym typeface="Assistant"/>
              </a:rPr>
              <a:t>classification loss</a:t>
            </a:r>
            <a:r>
              <a:rPr lang="en">
                <a:solidFill>
                  <a:schemeClr val="dk1"/>
                </a:solidFill>
                <a:latin typeface="Assistant Medium"/>
                <a:ea typeface="Assistant Medium"/>
                <a:cs typeface="Assistant Medium"/>
                <a:sym typeface="Assistant Medium"/>
              </a:rPr>
              <a:t> over 2 classes (There is object or not). </a:t>
            </a:r>
            <a:endParaRPr>
              <a:solidFill>
                <a:schemeClr val="dk1"/>
              </a:solidFill>
              <a:latin typeface="Assistant Medium"/>
              <a:ea typeface="Assistant Medium"/>
              <a:cs typeface="Assistant Medium"/>
              <a:sym typeface="Assistant Medium"/>
            </a:endParaRPr>
          </a:p>
          <a:p>
            <a:pPr indent="0" lvl="0" marL="0" rtl="0" algn="l">
              <a:lnSpc>
                <a:spcPct val="115000"/>
              </a:lnSpc>
              <a:spcBef>
                <a:spcPts val="1200"/>
              </a:spcBef>
              <a:spcAft>
                <a:spcPts val="1200"/>
              </a:spcAft>
              <a:buNone/>
            </a:pPr>
            <a:r>
              <a:rPr lang="en">
                <a:solidFill>
                  <a:schemeClr val="dk1"/>
                </a:solidFill>
                <a:latin typeface="Assistant Medium"/>
                <a:ea typeface="Assistant Medium"/>
                <a:cs typeface="Assistant Medium"/>
                <a:sym typeface="Assistant Medium"/>
              </a:rPr>
              <a:t>The second term is the </a:t>
            </a:r>
            <a:r>
              <a:rPr b="1" lang="en">
                <a:solidFill>
                  <a:schemeClr val="dk1"/>
                </a:solidFill>
                <a:latin typeface="Assistant"/>
                <a:ea typeface="Assistant"/>
                <a:cs typeface="Assistant"/>
                <a:sym typeface="Assistant"/>
              </a:rPr>
              <a:t>regression loss</a:t>
            </a:r>
            <a:r>
              <a:rPr lang="en">
                <a:solidFill>
                  <a:schemeClr val="dk1"/>
                </a:solidFill>
                <a:latin typeface="Assistant Medium"/>
                <a:ea typeface="Assistant Medium"/>
                <a:cs typeface="Assistant Medium"/>
                <a:sym typeface="Assistant Medium"/>
              </a:rPr>
              <a:t> of bounding boxes only when there is object</a:t>
            </a:r>
            <a:endParaRPr>
              <a:solidFill>
                <a:schemeClr val="dk1"/>
              </a:solidFill>
              <a:latin typeface="Assistant Medium"/>
              <a:ea typeface="Assistant Medium"/>
              <a:cs typeface="Assistant Medium"/>
              <a:sym typeface="Assistant Medium"/>
            </a:endParaRPr>
          </a:p>
        </p:txBody>
      </p:sp>
      <p:pic>
        <p:nvPicPr>
          <p:cNvPr id="830" name="Google Shape;830;p55"/>
          <p:cNvPicPr preferRelativeResize="0"/>
          <p:nvPr/>
        </p:nvPicPr>
        <p:blipFill>
          <a:blip r:embed="rId3">
            <a:alphaModFix/>
          </a:blip>
          <a:stretch>
            <a:fillRect/>
          </a:stretch>
        </p:blipFill>
        <p:spPr>
          <a:xfrm>
            <a:off x="720000" y="1017725"/>
            <a:ext cx="7704001" cy="1185250"/>
          </a:xfrm>
          <a:prstGeom prst="rect">
            <a:avLst/>
          </a:prstGeom>
          <a:noFill/>
          <a:ln>
            <a:noFill/>
          </a:ln>
        </p:spPr>
      </p:pic>
      <p:sp>
        <p:nvSpPr>
          <p:cNvPr id="831" name="Google Shape;831;p55"/>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23</a:t>
            </a:r>
            <a:endParaRPr b="0" sz="10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6"/>
          <p:cNvSpPr txBox="1"/>
          <p:nvPr>
            <p:ph type="title"/>
          </p:nvPr>
        </p:nvSpPr>
        <p:spPr>
          <a:xfrm>
            <a:off x="625300" y="544025"/>
            <a:ext cx="6101100" cy="52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ROI Pooling </a:t>
            </a:r>
            <a:endParaRPr sz="2600"/>
          </a:p>
        </p:txBody>
      </p:sp>
      <p:grpSp>
        <p:nvGrpSpPr>
          <p:cNvPr id="837" name="Google Shape;837;p56"/>
          <p:cNvGrpSpPr/>
          <p:nvPr/>
        </p:nvGrpSpPr>
        <p:grpSpPr>
          <a:xfrm>
            <a:off x="824788" y="4293963"/>
            <a:ext cx="1130625" cy="114700"/>
            <a:chOff x="3233525" y="2786700"/>
            <a:chExt cx="1130625" cy="114700"/>
          </a:xfrm>
        </p:grpSpPr>
        <p:sp>
          <p:nvSpPr>
            <p:cNvPr id="838" name="Google Shape;838;p56"/>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 name="Google Shape;843;p56"/>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24</a:t>
            </a:r>
            <a:endParaRPr b="0" sz="1000">
              <a:solidFill>
                <a:schemeClr val="accent1"/>
              </a:solidFill>
            </a:endParaRPr>
          </a:p>
        </p:txBody>
      </p:sp>
      <p:sp>
        <p:nvSpPr>
          <p:cNvPr id="844" name="Google Shape;844;p56"/>
          <p:cNvSpPr txBox="1"/>
          <p:nvPr>
            <p:ph idx="1" type="subTitle"/>
          </p:nvPr>
        </p:nvSpPr>
        <p:spPr>
          <a:xfrm>
            <a:off x="168050" y="1341175"/>
            <a:ext cx="4736100" cy="9594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Assistant Medium"/>
              <a:buChar char="●"/>
            </a:pPr>
            <a:r>
              <a:rPr lang="en">
                <a:solidFill>
                  <a:srgbClr val="000000"/>
                </a:solidFill>
              </a:rPr>
              <a:t>RoI pooling layer, a Spatial pyramid Pooling (SPP) technique is the main idea behind Fast R-CNN and the reason that it outperforms R-CNN in accuracy and speed respectively</a:t>
            </a:r>
            <a:endParaRPr>
              <a:solidFill>
                <a:srgbClr val="000000"/>
              </a:solidFill>
            </a:endParaRPr>
          </a:p>
          <a:p>
            <a:pPr indent="0" lvl="0" marL="0" rtl="0" algn="l">
              <a:spcBef>
                <a:spcPts val="0"/>
              </a:spcBef>
              <a:spcAft>
                <a:spcPts val="0"/>
              </a:spcAft>
              <a:buNone/>
            </a:pPr>
            <a:r>
              <a:t/>
            </a:r>
            <a:endParaRPr b="1" sz="1500">
              <a:latin typeface="Assistant"/>
              <a:ea typeface="Assistant"/>
              <a:cs typeface="Assistant"/>
              <a:sym typeface="Assistant"/>
            </a:endParaRPr>
          </a:p>
        </p:txBody>
      </p:sp>
      <p:sp>
        <p:nvSpPr>
          <p:cNvPr id="845" name="Google Shape;845;p56"/>
          <p:cNvSpPr txBox="1"/>
          <p:nvPr>
            <p:ph idx="1" type="subTitle"/>
          </p:nvPr>
        </p:nvSpPr>
        <p:spPr>
          <a:xfrm>
            <a:off x="168050" y="2450700"/>
            <a:ext cx="4776600" cy="7497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Font typeface="Assistant Medium"/>
              <a:buChar char="●"/>
            </a:pPr>
            <a:r>
              <a:rPr lang="en">
                <a:solidFill>
                  <a:srgbClr val="000000"/>
                </a:solidFill>
              </a:rPr>
              <a:t>It addresses the challenge of processing Regions of Interest (ROIs) with varying sizes within a fixed-size framework for classification and bounding box regression.</a:t>
            </a:r>
            <a:endParaRPr/>
          </a:p>
        </p:txBody>
      </p:sp>
      <p:pic>
        <p:nvPicPr>
          <p:cNvPr id="846" name="Google Shape;846;p56"/>
          <p:cNvPicPr preferRelativeResize="0"/>
          <p:nvPr/>
        </p:nvPicPr>
        <p:blipFill>
          <a:blip r:embed="rId3">
            <a:alphaModFix/>
          </a:blip>
          <a:stretch>
            <a:fillRect/>
          </a:stretch>
        </p:blipFill>
        <p:spPr>
          <a:xfrm>
            <a:off x="5097050" y="1219325"/>
            <a:ext cx="3894550" cy="23444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57"/>
          <p:cNvPicPr preferRelativeResize="0"/>
          <p:nvPr/>
        </p:nvPicPr>
        <p:blipFill>
          <a:blip r:embed="rId3">
            <a:alphaModFix/>
          </a:blip>
          <a:stretch>
            <a:fillRect/>
          </a:stretch>
        </p:blipFill>
        <p:spPr>
          <a:xfrm>
            <a:off x="5367375" y="901325"/>
            <a:ext cx="3281050" cy="2383575"/>
          </a:xfrm>
          <a:prstGeom prst="rect">
            <a:avLst/>
          </a:prstGeom>
          <a:noFill/>
          <a:ln>
            <a:noFill/>
          </a:ln>
        </p:spPr>
      </p:pic>
      <p:sp>
        <p:nvSpPr>
          <p:cNvPr id="852" name="Google Shape;852;p57"/>
          <p:cNvSpPr txBox="1"/>
          <p:nvPr>
            <p:ph type="title"/>
          </p:nvPr>
        </p:nvSpPr>
        <p:spPr>
          <a:xfrm>
            <a:off x="625300" y="544025"/>
            <a:ext cx="6101100" cy="522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ROI Pooling </a:t>
            </a:r>
            <a:endParaRPr sz="2600"/>
          </a:p>
        </p:txBody>
      </p:sp>
      <p:sp>
        <p:nvSpPr>
          <p:cNvPr id="853" name="Google Shape;853;p57"/>
          <p:cNvSpPr txBox="1"/>
          <p:nvPr>
            <p:ph idx="1" type="subTitle"/>
          </p:nvPr>
        </p:nvSpPr>
        <p:spPr>
          <a:xfrm>
            <a:off x="168050" y="1341175"/>
            <a:ext cx="4986900" cy="250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Medium"/>
              <a:buChar char="●"/>
            </a:pPr>
            <a:r>
              <a:rPr lang="en"/>
              <a:t>The ROI is divided into a grid of smaller sub-regions (e.g., 7x7).</a:t>
            </a:r>
            <a:endParaRPr/>
          </a:p>
          <a:p>
            <a:pPr indent="-317500" lvl="0" marL="457200" rtl="0" algn="l">
              <a:spcBef>
                <a:spcPts val="0"/>
              </a:spcBef>
              <a:spcAft>
                <a:spcPts val="0"/>
              </a:spcAft>
              <a:buSzPts val="1400"/>
              <a:buFont typeface="Assistant Medium"/>
              <a:buChar char="●"/>
            </a:pPr>
            <a:r>
              <a:rPr lang="en"/>
              <a:t>For each sub-region:</a:t>
            </a:r>
            <a:endParaRPr/>
          </a:p>
          <a:p>
            <a:pPr indent="-317500" lvl="0" marL="914400" rtl="0" algn="l">
              <a:spcBef>
                <a:spcPts val="0"/>
              </a:spcBef>
              <a:spcAft>
                <a:spcPts val="0"/>
              </a:spcAft>
              <a:buSzPts val="1400"/>
              <a:buFont typeface="Assistant Medium"/>
              <a:buChar char="+"/>
            </a:pPr>
            <a:r>
              <a:rPr lang="en"/>
              <a:t>The maximum value (max pooling) is extracted from the corresponding area in the feature map.</a:t>
            </a:r>
            <a:endParaRPr/>
          </a:p>
          <a:p>
            <a:pPr indent="-317500" lvl="0" marL="457200" rtl="0" algn="l">
              <a:spcBef>
                <a:spcPts val="0"/>
              </a:spcBef>
              <a:spcAft>
                <a:spcPts val="0"/>
              </a:spcAft>
              <a:buSzPts val="1400"/>
              <a:buFont typeface="Assistant Medium"/>
              <a:buChar char="●"/>
            </a:pPr>
            <a:r>
              <a:rPr lang="en"/>
              <a:t>This process results in a fixed-size output feature map for each ROI, even though the original ROIs had different sizes.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54" name="Google Shape;854;p57"/>
          <p:cNvPicPr preferRelativeResize="0"/>
          <p:nvPr/>
        </p:nvPicPr>
        <p:blipFill>
          <a:blip r:embed="rId4">
            <a:alphaModFix/>
          </a:blip>
          <a:stretch>
            <a:fillRect/>
          </a:stretch>
        </p:blipFill>
        <p:spPr>
          <a:xfrm>
            <a:off x="6132600" y="3284900"/>
            <a:ext cx="1905000" cy="1617375"/>
          </a:xfrm>
          <a:prstGeom prst="rect">
            <a:avLst/>
          </a:prstGeom>
          <a:noFill/>
          <a:ln>
            <a:noFill/>
          </a:ln>
        </p:spPr>
      </p:pic>
      <p:sp>
        <p:nvSpPr>
          <p:cNvPr id="855" name="Google Shape;855;p57"/>
          <p:cNvSpPr txBox="1"/>
          <p:nvPr/>
        </p:nvSpPr>
        <p:spPr>
          <a:xfrm>
            <a:off x="6795600" y="3200400"/>
            <a:ext cx="11676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ssistant Medium"/>
                <a:ea typeface="Assistant Medium"/>
                <a:cs typeface="Assistant Medium"/>
                <a:sym typeface="Assistant Medium"/>
              </a:rPr>
              <a:t>Output</a:t>
            </a:r>
            <a:endParaRPr sz="1100">
              <a:solidFill>
                <a:schemeClr val="dk1"/>
              </a:solidFill>
              <a:latin typeface="Assistant Medium"/>
              <a:ea typeface="Assistant Medium"/>
              <a:cs typeface="Assistant Medium"/>
              <a:sym typeface="Assistant Medium"/>
            </a:endParaRPr>
          </a:p>
        </p:txBody>
      </p:sp>
      <p:sp>
        <p:nvSpPr>
          <p:cNvPr id="856" name="Google Shape;856;p57"/>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25</a:t>
            </a:r>
            <a:endParaRPr b="0" sz="10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Non-Maximum Suppression</a:t>
            </a:r>
            <a:endParaRPr sz="2600"/>
          </a:p>
        </p:txBody>
      </p:sp>
      <p:sp>
        <p:nvSpPr>
          <p:cNvPr id="862" name="Google Shape;862;p58"/>
          <p:cNvSpPr/>
          <p:nvPr/>
        </p:nvSpPr>
        <p:spPr>
          <a:xfrm>
            <a:off x="8009545" y="2354600"/>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26</a:t>
            </a:r>
            <a:endParaRPr b="0" sz="1000">
              <a:solidFill>
                <a:schemeClr val="accent1"/>
              </a:solidFill>
            </a:endParaRPr>
          </a:p>
        </p:txBody>
      </p:sp>
      <p:sp>
        <p:nvSpPr>
          <p:cNvPr id="864" name="Google Shape;864;p58"/>
          <p:cNvSpPr txBox="1"/>
          <p:nvPr/>
        </p:nvSpPr>
        <p:spPr>
          <a:xfrm>
            <a:off x="1571625" y="1030775"/>
            <a:ext cx="633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ssistant Medium"/>
                <a:ea typeface="Assistant Medium"/>
                <a:cs typeface="Assistant Medium"/>
                <a:sym typeface="Assistant Medium"/>
              </a:rPr>
              <a:t>Given</a:t>
            </a:r>
            <a:r>
              <a:rPr lang="en">
                <a:solidFill>
                  <a:schemeClr val="dk1"/>
                </a:solidFill>
                <a:latin typeface="Assistant Medium"/>
                <a:ea typeface="Assistant Medium"/>
                <a:cs typeface="Assistant Medium"/>
                <a:sym typeface="Assistant Medium"/>
              </a:rPr>
              <a:t> a set of bounding boxes for the same category: </a:t>
            </a:r>
            <a:endParaRPr>
              <a:solidFill>
                <a:schemeClr val="dk1"/>
              </a:solidFill>
              <a:latin typeface="Assistant Medium"/>
              <a:ea typeface="Assistant Medium"/>
              <a:cs typeface="Assistant Medium"/>
              <a:sym typeface="Assistant Medium"/>
            </a:endParaRPr>
          </a:p>
          <a:p>
            <a:pPr indent="-317500" lvl="0" marL="457200" rtl="0" algn="l">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Sort the bounding boxes by confidence score. </a:t>
            </a:r>
            <a:endParaRPr>
              <a:solidFill>
                <a:schemeClr val="dk1"/>
              </a:solidFill>
              <a:latin typeface="Assistant Medium"/>
              <a:ea typeface="Assistant Medium"/>
              <a:cs typeface="Assistant Medium"/>
              <a:sym typeface="Assistant Medium"/>
            </a:endParaRPr>
          </a:p>
          <a:p>
            <a:pPr indent="-317500" lvl="0" marL="457200" rtl="0" algn="l">
              <a:spcBef>
                <a:spcPts val="0"/>
              </a:spcBef>
              <a:spcAft>
                <a:spcPts val="0"/>
              </a:spcAft>
              <a:buClr>
                <a:schemeClr val="dk1"/>
              </a:buClr>
              <a:buSzPts val="1400"/>
              <a:buFont typeface="Assistant Medium"/>
              <a:buChar char="●"/>
            </a:pPr>
            <a:r>
              <a:rPr lang="en">
                <a:solidFill>
                  <a:schemeClr val="dk1"/>
                </a:solidFill>
                <a:latin typeface="Assistant Medium"/>
                <a:ea typeface="Assistant Medium"/>
                <a:cs typeface="Assistant Medium"/>
                <a:sym typeface="Assistant Medium"/>
              </a:rPr>
              <a:t>Discard boxes with low confidence scores. </a:t>
            </a:r>
            <a:endParaRPr>
              <a:solidFill>
                <a:schemeClr val="dk1"/>
              </a:solidFill>
              <a:latin typeface="Assistant Medium"/>
              <a:ea typeface="Assistant Medium"/>
              <a:cs typeface="Assistant Medium"/>
              <a:sym typeface="Assistant Medium"/>
            </a:endParaRPr>
          </a:p>
        </p:txBody>
      </p:sp>
      <p:pic>
        <p:nvPicPr>
          <p:cNvPr id="865" name="Google Shape;865;p58"/>
          <p:cNvPicPr preferRelativeResize="0"/>
          <p:nvPr/>
        </p:nvPicPr>
        <p:blipFill>
          <a:blip r:embed="rId3">
            <a:alphaModFix/>
          </a:blip>
          <a:stretch>
            <a:fillRect/>
          </a:stretch>
        </p:blipFill>
        <p:spPr>
          <a:xfrm>
            <a:off x="556625" y="2354600"/>
            <a:ext cx="7344952" cy="2406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9"/>
          <p:cNvSpPr txBox="1"/>
          <p:nvPr>
            <p:ph type="title"/>
          </p:nvPr>
        </p:nvSpPr>
        <p:spPr>
          <a:xfrm>
            <a:off x="1476825" y="2742050"/>
            <a:ext cx="54021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Experiment</a:t>
            </a:r>
            <a:endParaRPr/>
          </a:p>
        </p:txBody>
      </p:sp>
      <p:sp>
        <p:nvSpPr>
          <p:cNvPr id="871" name="Google Shape;871;p59"/>
          <p:cNvSpPr txBox="1"/>
          <p:nvPr>
            <p:ph idx="2" type="title"/>
          </p:nvPr>
        </p:nvSpPr>
        <p:spPr>
          <a:xfrm>
            <a:off x="1927950" y="1680750"/>
            <a:ext cx="150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872" name="Google Shape;872;p59"/>
          <p:cNvSpPr txBox="1"/>
          <p:nvPr>
            <p:ph idx="1" type="subTitle"/>
          </p:nvPr>
        </p:nvSpPr>
        <p:spPr>
          <a:xfrm>
            <a:off x="1476825" y="3626100"/>
            <a:ext cx="4720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Detection</a:t>
            </a:r>
            <a:endParaRPr/>
          </a:p>
        </p:txBody>
      </p:sp>
      <p:sp>
        <p:nvSpPr>
          <p:cNvPr id="873" name="Google Shape;873;p59"/>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9"/>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59"/>
          <p:cNvGrpSpPr/>
          <p:nvPr/>
        </p:nvGrpSpPr>
        <p:grpSpPr>
          <a:xfrm>
            <a:off x="713225" y="539500"/>
            <a:ext cx="921550" cy="253225"/>
            <a:chOff x="5690050" y="3400200"/>
            <a:chExt cx="921550" cy="253225"/>
          </a:xfrm>
        </p:grpSpPr>
        <p:sp>
          <p:nvSpPr>
            <p:cNvPr id="876" name="Google Shape;876;p59"/>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9"/>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9"/>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9"/>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9"/>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9"/>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9"/>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9"/>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9"/>
          <p:cNvGrpSpPr/>
          <p:nvPr/>
        </p:nvGrpSpPr>
        <p:grpSpPr>
          <a:xfrm>
            <a:off x="2021306" y="614245"/>
            <a:ext cx="6523723" cy="3863161"/>
            <a:chOff x="2021306" y="614245"/>
            <a:chExt cx="6523723" cy="3863161"/>
          </a:xfrm>
        </p:grpSpPr>
        <p:sp>
          <p:nvSpPr>
            <p:cNvPr id="887" name="Google Shape;887;p59"/>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9"/>
            <p:cNvSpPr/>
            <p:nvPr/>
          </p:nvSpPr>
          <p:spPr>
            <a:xfrm rot="5400000">
              <a:off x="5885206" y="61424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9"/>
            <p:cNvSpPr/>
            <p:nvPr/>
          </p:nvSpPr>
          <p:spPr>
            <a:xfrm rot="5400000">
              <a:off x="8430781" y="3886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59"/>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27</a:t>
            </a:r>
            <a:endParaRPr b="0" sz="1000">
              <a:solidFill>
                <a:schemeClr val="accent1"/>
              </a:solidFill>
            </a:endParaRPr>
          </a:p>
        </p:txBody>
      </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60"/>
          <p:cNvGrpSpPr/>
          <p:nvPr/>
        </p:nvGrpSpPr>
        <p:grpSpPr>
          <a:xfrm>
            <a:off x="824788" y="4293963"/>
            <a:ext cx="1130625" cy="114700"/>
            <a:chOff x="3233525" y="2786700"/>
            <a:chExt cx="1130625" cy="114700"/>
          </a:xfrm>
        </p:grpSpPr>
        <p:sp>
          <p:nvSpPr>
            <p:cNvPr id="896" name="Google Shape;896;p60"/>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0"/>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0"/>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0"/>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0"/>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60"/>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sp>
        <p:nvSpPr>
          <p:cNvPr id="902" name="Google Shape;902;p60"/>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28</a:t>
            </a:r>
            <a:endParaRPr b="0" sz="1000">
              <a:solidFill>
                <a:schemeClr val="accent1"/>
              </a:solidFill>
            </a:endParaRPr>
          </a:p>
        </p:txBody>
      </p:sp>
      <p:sp>
        <p:nvSpPr>
          <p:cNvPr id="903" name="Google Shape;903;p60"/>
          <p:cNvSpPr txBox="1"/>
          <p:nvPr>
            <p:ph type="title"/>
          </p:nvPr>
        </p:nvSpPr>
        <p:spPr>
          <a:xfrm>
            <a:off x="777700" y="925025"/>
            <a:ext cx="30288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Dataset</a:t>
            </a:r>
            <a:endParaRPr sz="2600"/>
          </a:p>
        </p:txBody>
      </p:sp>
      <p:sp>
        <p:nvSpPr>
          <p:cNvPr id="904" name="Google Shape;904;p60"/>
          <p:cNvSpPr txBox="1"/>
          <p:nvPr>
            <p:ph idx="1" type="subTitle"/>
          </p:nvPr>
        </p:nvSpPr>
        <p:spPr>
          <a:xfrm>
            <a:off x="0" y="1236200"/>
            <a:ext cx="3806400" cy="305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 </a:t>
            </a:r>
            <a:endParaRPr/>
          </a:p>
          <a:p>
            <a:pPr indent="-317500" lvl="1" marL="914400" rtl="0" algn="l">
              <a:lnSpc>
                <a:spcPct val="115000"/>
              </a:lnSpc>
              <a:spcBef>
                <a:spcPts val="0"/>
              </a:spcBef>
              <a:spcAft>
                <a:spcPts val="0"/>
              </a:spcAft>
              <a:buSzPts val="1400"/>
              <a:buFont typeface="Nunito"/>
              <a:buChar char="○"/>
            </a:pPr>
            <a:r>
              <a:rPr b="1" lang="en">
                <a:latin typeface="Assistant"/>
                <a:ea typeface="Assistant"/>
                <a:cs typeface="Assistant"/>
                <a:sym typeface="Assistant"/>
              </a:rPr>
              <a:t>Human Faces (Object Detection)</a:t>
            </a:r>
            <a:endParaRPr b="1">
              <a:latin typeface="Assistant"/>
              <a:ea typeface="Assistant"/>
              <a:cs typeface="Assistant"/>
              <a:sym typeface="Assistant"/>
            </a:endParaRPr>
          </a:p>
          <a:p>
            <a:pPr indent="-317500" lvl="1" marL="914400" rtl="0" algn="l">
              <a:lnSpc>
                <a:spcPct val="115000"/>
              </a:lnSpc>
              <a:spcBef>
                <a:spcPts val="0"/>
              </a:spcBef>
              <a:spcAft>
                <a:spcPts val="0"/>
              </a:spcAft>
              <a:buSzPts val="1400"/>
              <a:buChar char="○"/>
            </a:pPr>
            <a:r>
              <a:rPr lang="en"/>
              <a:t>Source: Kaggle</a:t>
            </a:r>
            <a:endParaRPr/>
          </a:p>
          <a:p>
            <a:pPr indent="-330200" lvl="1" marL="914400" rtl="0" algn="l">
              <a:lnSpc>
                <a:spcPct val="115000"/>
              </a:lnSpc>
              <a:spcBef>
                <a:spcPts val="0"/>
              </a:spcBef>
              <a:spcAft>
                <a:spcPts val="0"/>
              </a:spcAft>
              <a:buSzPts val="1600"/>
              <a:buChar char="○"/>
            </a:pPr>
            <a:r>
              <a:rPr lang="en"/>
              <a:t>Structure:</a:t>
            </a:r>
            <a:endParaRPr/>
          </a:p>
          <a:p>
            <a:pPr indent="-323850" lvl="2" marL="1371600" rtl="0" algn="l">
              <a:lnSpc>
                <a:spcPct val="115000"/>
              </a:lnSpc>
              <a:spcBef>
                <a:spcPts val="0"/>
              </a:spcBef>
              <a:spcAft>
                <a:spcPts val="0"/>
              </a:spcAft>
              <a:buSzPts val="1500"/>
              <a:buChar char="■"/>
            </a:pPr>
            <a:r>
              <a:rPr lang="en"/>
              <a:t>Image folder</a:t>
            </a:r>
            <a:endParaRPr/>
          </a:p>
          <a:p>
            <a:pPr indent="-323850" lvl="2" marL="1371600" rtl="0" algn="l">
              <a:lnSpc>
                <a:spcPct val="115000"/>
              </a:lnSpc>
              <a:spcBef>
                <a:spcPts val="0"/>
              </a:spcBef>
              <a:spcAft>
                <a:spcPts val="0"/>
              </a:spcAft>
              <a:buSzPts val="1500"/>
              <a:buChar char="■"/>
            </a:pPr>
            <a:r>
              <a:rPr lang="en"/>
              <a:t>Annotation file (.csv)</a:t>
            </a:r>
            <a:endParaRPr/>
          </a:p>
          <a:p>
            <a:pPr indent="-317500" lvl="1" marL="914400" rtl="0" algn="l">
              <a:lnSpc>
                <a:spcPct val="115000"/>
              </a:lnSpc>
              <a:spcBef>
                <a:spcPts val="0"/>
              </a:spcBef>
              <a:spcAft>
                <a:spcPts val="0"/>
              </a:spcAft>
              <a:buSzPts val="1400"/>
              <a:buChar char="○"/>
            </a:pPr>
            <a:r>
              <a:rPr b="1" lang="en">
                <a:latin typeface="Assistant"/>
                <a:ea typeface="Assistant"/>
                <a:cs typeface="Assistant"/>
                <a:sym typeface="Assistant"/>
              </a:rPr>
              <a:t>2204</a:t>
            </a:r>
            <a:r>
              <a:rPr lang="en"/>
              <a:t> unique images</a:t>
            </a:r>
            <a:endParaRPr/>
          </a:p>
          <a:p>
            <a:pPr indent="-317500" lvl="1" marL="914400" rtl="0" algn="l">
              <a:lnSpc>
                <a:spcPct val="115000"/>
              </a:lnSpc>
              <a:spcBef>
                <a:spcPts val="0"/>
              </a:spcBef>
              <a:spcAft>
                <a:spcPts val="0"/>
              </a:spcAft>
              <a:buSzPts val="1400"/>
              <a:buChar char="○"/>
            </a:pPr>
            <a:r>
              <a:rPr b="1" lang="en">
                <a:latin typeface="Assistant"/>
                <a:ea typeface="Assistant"/>
                <a:cs typeface="Assistant"/>
                <a:sym typeface="Assistant"/>
              </a:rPr>
              <a:t>3350</a:t>
            </a:r>
            <a:r>
              <a:rPr lang="en"/>
              <a:t> </a:t>
            </a:r>
            <a:r>
              <a:rPr lang="en"/>
              <a:t>facial regions</a:t>
            </a:r>
            <a:endParaRPr/>
          </a:p>
          <a:p>
            <a:pPr indent="-330200" lvl="1" marL="914400" rtl="0" algn="l">
              <a:lnSpc>
                <a:spcPct val="115000"/>
              </a:lnSpc>
              <a:spcBef>
                <a:spcPts val="0"/>
              </a:spcBef>
              <a:spcAft>
                <a:spcPts val="0"/>
              </a:spcAft>
              <a:buSzPts val="1600"/>
              <a:buChar char="○"/>
            </a:pPr>
            <a:r>
              <a:rPr lang="en"/>
              <a:t>E</a:t>
            </a:r>
            <a:r>
              <a:rPr lang="en"/>
              <a:t>ncompassing various races, age groups, and profiles, ect</a:t>
            </a:r>
            <a:endParaRPr/>
          </a:p>
        </p:txBody>
      </p:sp>
      <p:sp>
        <p:nvSpPr>
          <p:cNvPr id="905" name="Google Shape;905;p60"/>
          <p:cNvSpPr txBox="1"/>
          <p:nvPr>
            <p:ph type="title"/>
          </p:nvPr>
        </p:nvSpPr>
        <p:spPr>
          <a:xfrm>
            <a:off x="4206700" y="925025"/>
            <a:ext cx="26859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Implementation</a:t>
            </a:r>
            <a:endParaRPr sz="2600"/>
          </a:p>
        </p:txBody>
      </p:sp>
      <p:sp>
        <p:nvSpPr>
          <p:cNvPr id="906" name="Google Shape;906;p60"/>
          <p:cNvSpPr txBox="1"/>
          <p:nvPr>
            <p:ph idx="1" type="subTitle"/>
          </p:nvPr>
        </p:nvSpPr>
        <p:spPr>
          <a:xfrm>
            <a:off x="3768425" y="3090600"/>
            <a:ext cx="5046300" cy="1747500"/>
          </a:xfrm>
          <a:prstGeom prst="rect">
            <a:avLst/>
          </a:prstGeom>
        </p:spPr>
        <p:txBody>
          <a:bodyPr anchorCtr="0" anchor="t" bIns="91425" lIns="91425" spcFirstLastPara="1" rIns="91425" wrap="square" tIns="91425">
            <a:noAutofit/>
          </a:bodyPr>
          <a:lstStyle/>
          <a:p>
            <a:pPr indent="-330200" lvl="1" marL="914400" rtl="0" algn="l">
              <a:lnSpc>
                <a:spcPct val="115000"/>
              </a:lnSpc>
              <a:spcBef>
                <a:spcPts val="0"/>
              </a:spcBef>
              <a:spcAft>
                <a:spcPts val="0"/>
              </a:spcAft>
              <a:buClr>
                <a:schemeClr val="dk1"/>
              </a:buClr>
              <a:buSzPts val="1600"/>
              <a:buChar char="○"/>
            </a:pPr>
            <a:r>
              <a:rPr b="1" lang="en">
                <a:latin typeface="Assistant"/>
                <a:ea typeface="Assistant"/>
                <a:cs typeface="Assistant"/>
                <a:sym typeface="Assistant"/>
              </a:rPr>
              <a:t>Detectron2</a:t>
            </a:r>
            <a:r>
              <a:rPr lang="en"/>
              <a:t> is Facebook AI Research's </a:t>
            </a:r>
            <a:r>
              <a:rPr b="1" lang="en">
                <a:latin typeface="Assistant"/>
                <a:ea typeface="Assistant"/>
                <a:cs typeface="Assistant"/>
                <a:sym typeface="Assistant"/>
              </a:rPr>
              <a:t>library</a:t>
            </a:r>
            <a:r>
              <a:rPr lang="en"/>
              <a:t> that provides state-of-the-art detection and segmentation algorithms. </a:t>
            </a:r>
            <a:endParaRPr/>
          </a:p>
          <a:p>
            <a:pPr indent="-330200" lvl="1" marL="914400" rtl="0" algn="l">
              <a:lnSpc>
                <a:spcPct val="115000"/>
              </a:lnSpc>
              <a:spcBef>
                <a:spcPts val="0"/>
              </a:spcBef>
              <a:spcAft>
                <a:spcPts val="0"/>
              </a:spcAft>
              <a:buClr>
                <a:schemeClr val="dk1"/>
              </a:buClr>
              <a:buSzPts val="1600"/>
              <a:buChar char="○"/>
            </a:pPr>
            <a:r>
              <a:rPr lang="en"/>
              <a:t>It provides a large set of baseline results and trained models available for download in the Detectron2 </a:t>
            </a:r>
            <a:r>
              <a:rPr b="1" lang="en">
                <a:latin typeface="Assistant"/>
                <a:ea typeface="Assistant"/>
                <a:cs typeface="Assistant"/>
                <a:sym typeface="Assistant"/>
              </a:rPr>
              <a:t>Model Zoo</a:t>
            </a:r>
            <a:r>
              <a:rPr lang="en"/>
              <a:t>.</a:t>
            </a:r>
            <a:endParaRPr/>
          </a:p>
        </p:txBody>
      </p:sp>
      <p:pic>
        <p:nvPicPr>
          <p:cNvPr id="907" name="Google Shape;907;p60"/>
          <p:cNvPicPr preferRelativeResize="0"/>
          <p:nvPr/>
        </p:nvPicPr>
        <p:blipFill>
          <a:blip r:embed="rId3">
            <a:alphaModFix/>
          </a:blip>
          <a:stretch>
            <a:fillRect/>
          </a:stretch>
        </p:blipFill>
        <p:spPr>
          <a:xfrm>
            <a:off x="4229100" y="1971675"/>
            <a:ext cx="4591050" cy="84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4"/>
          <p:cNvSpPr txBox="1"/>
          <p:nvPr>
            <p:ph type="title"/>
          </p:nvPr>
        </p:nvSpPr>
        <p:spPr>
          <a:xfrm>
            <a:off x="1476825" y="2742050"/>
            <a:ext cx="60534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545" name="Google Shape;545;p34"/>
          <p:cNvSpPr txBox="1"/>
          <p:nvPr>
            <p:ph idx="2" type="title"/>
          </p:nvPr>
        </p:nvSpPr>
        <p:spPr>
          <a:xfrm>
            <a:off x="1927950" y="1680750"/>
            <a:ext cx="150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46" name="Google Shape;546;p34"/>
          <p:cNvSpPr txBox="1"/>
          <p:nvPr>
            <p:ph idx="1" type="subTitle"/>
          </p:nvPr>
        </p:nvSpPr>
        <p:spPr>
          <a:xfrm>
            <a:off x="1476825" y="3626100"/>
            <a:ext cx="4720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a:t>
            </a:r>
            <a:r>
              <a:rPr lang="en"/>
              <a:t>Detection</a:t>
            </a:r>
            <a:endParaRPr/>
          </a:p>
        </p:txBody>
      </p:sp>
      <p:sp>
        <p:nvSpPr>
          <p:cNvPr id="547" name="Google Shape;547;p34"/>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4"/>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 name="Google Shape;549;p34"/>
          <p:cNvGrpSpPr/>
          <p:nvPr/>
        </p:nvGrpSpPr>
        <p:grpSpPr>
          <a:xfrm>
            <a:off x="713225" y="539500"/>
            <a:ext cx="921550" cy="253225"/>
            <a:chOff x="5690050" y="3400200"/>
            <a:chExt cx="921550" cy="253225"/>
          </a:xfrm>
        </p:grpSpPr>
        <p:sp>
          <p:nvSpPr>
            <p:cNvPr id="550" name="Google Shape;550;p34"/>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4"/>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4"/>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4"/>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4"/>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4"/>
          <p:cNvGrpSpPr/>
          <p:nvPr/>
        </p:nvGrpSpPr>
        <p:grpSpPr>
          <a:xfrm>
            <a:off x="2021306" y="614245"/>
            <a:ext cx="6523723" cy="3863161"/>
            <a:chOff x="2021306" y="614245"/>
            <a:chExt cx="6523723" cy="3863161"/>
          </a:xfrm>
        </p:grpSpPr>
        <p:sp>
          <p:nvSpPr>
            <p:cNvPr id="561" name="Google Shape;561;p34"/>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rot="5400000">
              <a:off x="5885206" y="61424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rot="5400000">
              <a:off x="8430781" y="3886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34"/>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02</a:t>
            </a:r>
            <a:endParaRPr b="0" sz="1000">
              <a:solidFill>
                <a:schemeClr val="accent1"/>
              </a:solidFill>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61"/>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29</a:t>
            </a:r>
            <a:endParaRPr b="0" sz="1000">
              <a:solidFill>
                <a:schemeClr val="accent1"/>
              </a:solidFill>
            </a:endParaRPr>
          </a:p>
        </p:txBody>
      </p:sp>
      <p:sp>
        <p:nvSpPr>
          <p:cNvPr id="913" name="Google Shape;913;p61"/>
          <p:cNvSpPr txBox="1"/>
          <p:nvPr>
            <p:ph type="title"/>
          </p:nvPr>
        </p:nvSpPr>
        <p:spPr>
          <a:xfrm>
            <a:off x="777700" y="925025"/>
            <a:ext cx="56967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Detectron2 - Notable features</a:t>
            </a:r>
            <a:endParaRPr sz="2600"/>
          </a:p>
        </p:txBody>
      </p:sp>
      <p:sp>
        <p:nvSpPr>
          <p:cNvPr id="914" name="Google Shape;914;p61"/>
          <p:cNvSpPr txBox="1"/>
          <p:nvPr>
            <p:ph idx="1" type="subTitle"/>
          </p:nvPr>
        </p:nvSpPr>
        <p:spPr>
          <a:xfrm>
            <a:off x="-80100" y="1447925"/>
            <a:ext cx="3886500" cy="2683500"/>
          </a:xfrm>
          <a:prstGeom prst="rect">
            <a:avLst/>
          </a:prstGeom>
        </p:spPr>
        <p:txBody>
          <a:bodyPr anchorCtr="0" anchor="t" bIns="91425" lIns="91425" spcFirstLastPara="1" rIns="91425" wrap="square" tIns="91425">
            <a:noAutofit/>
          </a:bodyPr>
          <a:lstStyle/>
          <a:p>
            <a:pPr indent="-330200" lvl="1" marL="914400" rtl="0" algn="just">
              <a:lnSpc>
                <a:spcPct val="115000"/>
              </a:lnSpc>
              <a:spcBef>
                <a:spcPts val="0"/>
              </a:spcBef>
              <a:spcAft>
                <a:spcPts val="0"/>
              </a:spcAft>
              <a:buSzPts val="1600"/>
              <a:buChar char="○"/>
            </a:pPr>
            <a:r>
              <a:rPr b="1" lang="en">
                <a:latin typeface="Assistant"/>
                <a:ea typeface="Assistant"/>
                <a:cs typeface="Assistant"/>
                <a:sym typeface="Assistant"/>
              </a:rPr>
              <a:t>DatasetCatalog</a:t>
            </a:r>
            <a:r>
              <a:rPr lang="en"/>
              <a:t>: A global </a:t>
            </a:r>
            <a:r>
              <a:rPr b="1" lang="en">
                <a:latin typeface="Assistant"/>
                <a:ea typeface="Assistant"/>
                <a:cs typeface="Assistant"/>
                <a:sym typeface="Assistant"/>
              </a:rPr>
              <a:t>dictionary</a:t>
            </a:r>
            <a:r>
              <a:rPr lang="en"/>
              <a:t> that stores information about the datasets and how to obtain them.</a:t>
            </a:r>
            <a:endParaRPr/>
          </a:p>
          <a:p>
            <a:pPr indent="-323850" lvl="2" marL="1371600" rtl="0" algn="just">
              <a:lnSpc>
                <a:spcPct val="115000"/>
              </a:lnSpc>
              <a:spcBef>
                <a:spcPts val="0"/>
              </a:spcBef>
              <a:spcAft>
                <a:spcPts val="0"/>
              </a:spcAft>
              <a:buSzPts val="1500"/>
              <a:buChar char="■"/>
            </a:pPr>
            <a:r>
              <a:rPr lang="en"/>
              <a:t>It maps from </a:t>
            </a:r>
            <a:r>
              <a:rPr b="1" lang="en">
                <a:latin typeface="Assistant"/>
                <a:ea typeface="Assistant"/>
                <a:cs typeface="Assistant"/>
                <a:sym typeface="Assistant"/>
              </a:rPr>
              <a:t>strings</a:t>
            </a:r>
            <a:r>
              <a:rPr lang="en"/>
              <a:t> (dataset names) to a </a:t>
            </a:r>
            <a:r>
              <a:rPr b="1" lang="en">
                <a:latin typeface="Assistant"/>
                <a:ea typeface="Assistant"/>
                <a:cs typeface="Assistant"/>
                <a:sym typeface="Assistant"/>
              </a:rPr>
              <a:t>function</a:t>
            </a:r>
            <a:r>
              <a:rPr lang="en"/>
              <a:t> which parses the dataset and returns the samples.</a:t>
            </a:r>
            <a:endParaRPr/>
          </a:p>
          <a:p>
            <a:pPr indent="-323850" lvl="2" marL="1371600" rtl="0" algn="just">
              <a:lnSpc>
                <a:spcPct val="115000"/>
              </a:lnSpc>
              <a:spcBef>
                <a:spcPts val="0"/>
              </a:spcBef>
              <a:spcAft>
                <a:spcPts val="0"/>
              </a:spcAft>
              <a:buSzPts val="1500"/>
              <a:buChar char="■"/>
            </a:pPr>
            <a:r>
              <a:rPr lang="en"/>
              <a:t>The purpose is to </a:t>
            </a:r>
            <a:r>
              <a:rPr b="1" lang="en">
                <a:latin typeface="Assistant"/>
                <a:ea typeface="Assistant"/>
                <a:cs typeface="Assistant"/>
                <a:sym typeface="Assistant"/>
              </a:rPr>
              <a:t>choose</a:t>
            </a:r>
            <a:r>
              <a:rPr lang="en"/>
              <a:t> different datasets easily by using the strings in the config.</a:t>
            </a:r>
            <a:endParaRPr/>
          </a:p>
        </p:txBody>
      </p:sp>
      <p:sp>
        <p:nvSpPr>
          <p:cNvPr id="915" name="Google Shape;915;p61"/>
          <p:cNvSpPr txBox="1"/>
          <p:nvPr/>
        </p:nvSpPr>
        <p:spPr>
          <a:xfrm>
            <a:off x="3806500" y="1447925"/>
            <a:ext cx="3886500" cy="1444500"/>
          </a:xfrm>
          <a:prstGeom prst="rect">
            <a:avLst/>
          </a:prstGeom>
          <a:noFill/>
          <a:ln>
            <a:noFill/>
          </a:ln>
        </p:spPr>
        <p:txBody>
          <a:bodyPr anchorCtr="0" anchor="t" bIns="91425" lIns="91425" spcFirstLastPara="1" rIns="91425" wrap="square" tIns="91425">
            <a:spAutoFit/>
          </a:bodyPr>
          <a:lstStyle/>
          <a:p>
            <a:pPr indent="-330200" lvl="1" marL="914400" rtl="0" algn="just">
              <a:lnSpc>
                <a:spcPct val="115000"/>
              </a:lnSpc>
              <a:spcBef>
                <a:spcPts val="0"/>
              </a:spcBef>
              <a:spcAft>
                <a:spcPts val="0"/>
              </a:spcAft>
              <a:buClr>
                <a:srgbClr val="E76A28"/>
              </a:buClr>
              <a:buSzPts val="1600"/>
              <a:buFont typeface="Nunito Light"/>
              <a:buChar char="○"/>
            </a:pPr>
            <a:r>
              <a:rPr b="1" lang="en">
                <a:solidFill>
                  <a:schemeClr val="dk1"/>
                </a:solidFill>
                <a:latin typeface="Assistant"/>
                <a:ea typeface="Assistant"/>
                <a:cs typeface="Assistant"/>
                <a:sym typeface="Assistant"/>
              </a:rPr>
              <a:t>DefaultTrainer</a:t>
            </a:r>
            <a:r>
              <a:rPr lang="en">
                <a:solidFill>
                  <a:schemeClr val="dk1"/>
                </a:solidFill>
                <a:latin typeface="Assistant Medium"/>
                <a:ea typeface="Assistant Medium"/>
                <a:cs typeface="Assistant Medium"/>
                <a:sym typeface="Assistant Medium"/>
              </a:rPr>
              <a:t>:  “trainer” abstraction that simpli</a:t>
            </a:r>
            <a:r>
              <a:rPr lang="en">
                <a:solidFill>
                  <a:schemeClr val="dk1"/>
                </a:solidFill>
                <a:latin typeface="Assistant Medium"/>
                <a:ea typeface="Assistant Medium"/>
                <a:cs typeface="Assistant Medium"/>
                <a:sym typeface="Assistant Medium"/>
              </a:rPr>
              <a:t>fies</a:t>
            </a:r>
            <a:r>
              <a:rPr lang="en">
                <a:solidFill>
                  <a:schemeClr val="dk1"/>
                </a:solidFill>
                <a:latin typeface="Assistant Medium"/>
                <a:ea typeface="Assistant Medium"/>
                <a:cs typeface="Assistant Medium"/>
                <a:sym typeface="Assistant Medium"/>
              </a:rPr>
              <a:t> the training behavior.</a:t>
            </a:r>
            <a:endParaRPr>
              <a:solidFill>
                <a:schemeClr val="dk1"/>
              </a:solidFill>
              <a:latin typeface="Assistant Medium"/>
              <a:ea typeface="Assistant Medium"/>
              <a:cs typeface="Assistant Medium"/>
              <a:sym typeface="Assistant Medium"/>
            </a:endParaRPr>
          </a:p>
          <a:p>
            <a:pPr indent="-323850" lvl="2" marL="1371600" rtl="0" algn="just">
              <a:lnSpc>
                <a:spcPct val="115000"/>
              </a:lnSpc>
              <a:spcBef>
                <a:spcPts val="0"/>
              </a:spcBef>
              <a:spcAft>
                <a:spcPts val="0"/>
              </a:spcAft>
              <a:buClr>
                <a:srgbClr val="E76A28"/>
              </a:buClr>
              <a:buSzPts val="1500"/>
              <a:buFont typeface="Nunito Light"/>
              <a:buChar char="■"/>
            </a:pPr>
            <a:r>
              <a:rPr lang="en">
                <a:solidFill>
                  <a:schemeClr val="dk1"/>
                </a:solidFill>
                <a:latin typeface="Assistant Medium"/>
                <a:ea typeface="Assistant Medium"/>
                <a:cs typeface="Assistant Medium"/>
                <a:sym typeface="Assistant Medium"/>
              </a:rPr>
              <a:t>It includes </a:t>
            </a:r>
            <a:r>
              <a:rPr lang="en">
                <a:solidFill>
                  <a:schemeClr val="dk1"/>
                </a:solidFill>
                <a:latin typeface="Assistant Medium"/>
                <a:ea typeface="Assistant Medium"/>
                <a:cs typeface="Assistant Medium"/>
                <a:sym typeface="Assistant Medium"/>
              </a:rPr>
              <a:t>standard </a:t>
            </a:r>
            <a:r>
              <a:rPr lang="en">
                <a:solidFill>
                  <a:schemeClr val="dk1"/>
                </a:solidFill>
                <a:latin typeface="Assistant Medium"/>
                <a:ea typeface="Assistant Medium"/>
                <a:cs typeface="Assistant Medium"/>
                <a:sym typeface="Assistant Medium"/>
              </a:rPr>
              <a:t>behaviors (optimizer, LR schedule, evaluation, etc).</a:t>
            </a:r>
            <a:endParaRPr/>
          </a:p>
        </p:txBody>
      </p:sp>
      <p:sp>
        <p:nvSpPr>
          <p:cNvPr id="916" name="Google Shape;916;p61"/>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62"/>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30</a:t>
            </a:r>
            <a:endParaRPr b="0" sz="1000">
              <a:solidFill>
                <a:schemeClr val="accent1"/>
              </a:solidFill>
            </a:endParaRPr>
          </a:p>
        </p:txBody>
      </p:sp>
      <p:sp>
        <p:nvSpPr>
          <p:cNvPr id="922" name="Google Shape;922;p62"/>
          <p:cNvSpPr txBox="1"/>
          <p:nvPr>
            <p:ph type="title"/>
          </p:nvPr>
        </p:nvSpPr>
        <p:spPr>
          <a:xfrm>
            <a:off x="777700" y="925025"/>
            <a:ext cx="34515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Train</a:t>
            </a:r>
            <a:r>
              <a:rPr lang="en" sz="2600"/>
              <a:t>ing parameters</a:t>
            </a:r>
            <a:endParaRPr sz="2600"/>
          </a:p>
        </p:txBody>
      </p:sp>
      <p:sp>
        <p:nvSpPr>
          <p:cNvPr id="923" name="Google Shape;923;p62"/>
          <p:cNvSpPr txBox="1"/>
          <p:nvPr>
            <p:ph idx="1" type="subTitle"/>
          </p:nvPr>
        </p:nvSpPr>
        <p:spPr>
          <a:xfrm>
            <a:off x="342700" y="1447925"/>
            <a:ext cx="3886500" cy="305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76A28"/>
              </a:buClr>
              <a:buSzPts val="1600"/>
              <a:buChar char="●"/>
            </a:pPr>
            <a:r>
              <a:rPr lang="en"/>
              <a:t>Base learning rate: 0.001</a:t>
            </a:r>
            <a:endParaRPr/>
          </a:p>
          <a:p>
            <a:pPr indent="-330200" lvl="0" marL="457200" rtl="0" algn="l">
              <a:spcBef>
                <a:spcPts val="0"/>
              </a:spcBef>
              <a:spcAft>
                <a:spcPts val="0"/>
              </a:spcAft>
              <a:buClr>
                <a:srgbClr val="E76A28"/>
              </a:buClr>
              <a:buSzPts val="1600"/>
              <a:buChar char="●"/>
            </a:pPr>
            <a:r>
              <a:rPr lang="en"/>
              <a:t># unique images: 400</a:t>
            </a:r>
            <a:endParaRPr/>
          </a:p>
          <a:p>
            <a:pPr indent="-330200" lvl="0" marL="457200" rtl="0" algn="l">
              <a:spcBef>
                <a:spcPts val="0"/>
              </a:spcBef>
              <a:spcAft>
                <a:spcPts val="0"/>
              </a:spcAft>
              <a:buClr>
                <a:srgbClr val="E76A28"/>
              </a:buClr>
              <a:buSzPts val="1600"/>
              <a:buChar char="●"/>
            </a:pPr>
            <a:r>
              <a:rPr lang="en"/>
              <a:t># images per training batch: 4</a:t>
            </a:r>
            <a:endParaRPr/>
          </a:p>
          <a:p>
            <a:pPr indent="-330200" lvl="0" marL="457200" rtl="0" algn="l">
              <a:spcBef>
                <a:spcPts val="0"/>
              </a:spcBef>
              <a:spcAft>
                <a:spcPts val="0"/>
              </a:spcAft>
              <a:buClr>
                <a:srgbClr val="E76A28"/>
              </a:buClr>
              <a:buSzPts val="1600"/>
              <a:buChar char="●"/>
            </a:pPr>
            <a:r>
              <a:rPr lang="en"/>
              <a:t># iterations for the warm-up phase: 600</a:t>
            </a:r>
            <a:endParaRPr/>
          </a:p>
          <a:p>
            <a:pPr indent="-330200" lvl="0" marL="457200" rtl="0" algn="l">
              <a:spcBef>
                <a:spcPts val="0"/>
              </a:spcBef>
              <a:spcAft>
                <a:spcPts val="0"/>
              </a:spcAft>
              <a:buClr>
                <a:srgbClr val="E76A28"/>
              </a:buClr>
              <a:buSzPts val="1600"/>
              <a:buChar char="●"/>
            </a:pPr>
            <a:r>
              <a:rPr lang="en"/>
              <a:t># iterations for training: 900</a:t>
            </a:r>
            <a:endParaRPr/>
          </a:p>
          <a:p>
            <a:pPr indent="-330200" lvl="0" marL="457200" rtl="0" algn="l">
              <a:spcBef>
                <a:spcPts val="0"/>
              </a:spcBef>
              <a:spcAft>
                <a:spcPts val="0"/>
              </a:spcAft>
              <a:buClr>
                <a:srgbClr val="E76A28"/>
              </a:buClr>
              <a:buSzPts val="1600"/>
              <a:buChar char="●"/>
            </a:pPr>
            <a:r>
              <a:rPr lang="en"/>
              <a:t># ROI proposals per image: 64</a:t>
            </a:r>
            <a:endParaRPr/>
          </a:p>
          <a:p>
            <a:pPr indent="-330200" lvl="0" marL="457200" rtl="0" algn="l">
              <a:spcBef>
                <a:spcPts val="0"/>
              </a:spcBef>
              <a:spcAft>
                <a:spcPts val="0"/>
              </a:spcAft>
              <a:buClr>
                <a:srgbClr val="E76A28"/>
              </a:buClr>
              <a:buSzPts val="1600"/>
              <a:buChar char="●"/>
            </a:pPr>
            <a:r>
              <a:rPr lang="en"/>
              <a:t># classes: 2</a:t>
            </a:r>
            <a:endParaRPr/>
          </a:p>
          <a:p>
            <a:pPr indent="-330200" lvl="0" marL="457200" rtl="0" algn="l">
              <a:spcBef>
                <a:spcPts val="0"/>
              </a:spcBef>
              <a:spcAft>
                <a:spcPts val="0"/>
              </a:spcAft>
              <a:buClr>
                <a:srgbClr val="E76A28"/>
              </a:buClr>
              <a:buSzPts val="1600"/>
              <a:buChar char="●"/>
            </a:pPr>
            <a:r>
              <a:rPr lang="en"/>
              <a:t>Steps at which the learning rate is reduced: (600, )</a:t>
            </a:r>
            <a:endParaRPr/>
          </a:p>
          <a:p>
            <a:pPr indent="-330200" lvl="0" marL="457200" rtl="0" algn="l">
              <a:spcBef>
                <a:spcPts val="0"/>
              </a:spcBef>
              <a:spcAft>
                <a:spcPts val="0"/>
              </a:spcAft>
              <a:buClr>
                <a:srgbClr val="E76A28"/>
              </a:buClr>
              <a:buSzPts val="1600"/>
              <a:buChar char="●"/>
            </a:pPr>
            <a:r>
              <a:rPr lang="en"/>
              <a:t>Factor by which the learning rate is reduced at each step (gamma): 0.05</a:t>
            </a:r>
            <a:endParaRPr/>
          </a:p>
        </p:txBody>
      </p:sp>
      <p:sp>
        <p:nvSpPr>
          <p:cNvPr id="924" name="Google Shape;924;p62"/>
          <p:cNvSpPr txBox="1"/>
          <p:nvPr>
            <p:ph type="title"/>
          </p:nvPr>
        </p:nvSpPr>
        <p:spPr>
          <a:xfrm>
            <a:off x="4206700" y="925025"/>
            <a:ext cx="38865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Hardware config</a:t>
            </a:r>
            <a:endParaRPr sz="2600"/>
          </a:p>
        </p:txBody>
      </p:sp>
      <p:sp>
        <p:nvSpPr>
          <p:cNvPr id="925" name="Google Shape;925;p62"/>
          <p:cNvSpPr txBox="1"/>
          <p:nvPr>
            <p:ph idx="1" type="subTitle"/>
          </p:nvPr>
        </p:nvSpPr>
        <p:spPr>
          <a:xfrm>
            <a:off x="4641700" y="1447925"/>
            <a:ext cx="3451500" cy="305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E76A28"/>
              </a:buClr>
              <a:buSzPts val="1600"/>
              <a:buChar char="●"/>
            </a:pPr>
            <a:r>
              <a:rPr lang="en"/>
              <a:t>Runtime type: Google Colab T4 GPU</a:t>
            </a:r>
            <a:endParaRPr/>
          </a:p>
          <a:p>
            <a:pPr indent="-330200" lvl="0" marL="457200" rtl="0" algn="l">
              <a:spcBef>
                <a:spcPts val="0"/>
              </a:spcBef>
              <a:spcAft>
                <a:spcPts val="0"/>
              </a:spcAft>
              <a:buClr>
                <a:srgbClr val="E76A28"/>
              </a:buClr>
              <a:buSzPts val="1600"/>
              <a:buChar char="●"/>
            </a:pPr>
            <a:r>
              <a:rPr lang="en"/>
              <a:t>System RAM: 12.7 GB</a:t>
            </a:r>
            <a:endParaRPr/>
          </a:p>
          <a:p>
            <a:pPr indent="-330200" lvl="0" marL="457200" rtl="0" algn="l">
              <a:spcBef>
                <a:spcPts val="0"/>
              </a:spcBef>
              <a:spcAft>
                <a:spcPts val="0"/>
              </a:spcAft>
              <a:buClr>
                <a:srgbClr val="E76A28"/>
              </a:buClr>
              <a:buSzPts val="1600"/>
              <a:buChar char="●"/>
            </a:pPr>
            <a:r>
              <a:rPr lang="en"/>
              <a:t>GPU RAM: 15.0 GB</a:t>
            </a:r>
            <a:endParaRPr/>
          </a:p>
          <a:p>
            <a:pPr indent="-330200" lvl="0" marL="457200" rtl="0" algn="l">
              <a:spcBef>
                <a:spcPts val="0"/>
              </a:spcBef>
              <a:spcAft>
                <a:spcPts val="0"/>
              </a:spcAft>
              <a:buClr>
                <a:srgbClr val="E76A28"/>
              </a:buClr>
              <a:buSzPts val="1600"/>
              <a:buChar char="●"/>
            </a:pPr>
            <a:r>
              <a:rPr lang="en"/>
              <a:t>Disk: 78.2 GB</a:t>
            </a:r>
            <a:endParaRPr/>
          </a:p>
        </p:txBody>
      </p:sp>
      <p:sp>
        <p:nvSpPr>
          <p:cNvPr id="926" name="Google Shape;926;p62"/>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grpSp>
        <p:nvGrpSpPr>
          <p:cNvPr id="931" name="Google Shape;931;p63"/>
          <p:cNvGrpSpPr/>
          <p:nvPr/>
        </p:nvGrpSpPr>
        <p:grpSpPr>
          <a:xfrm>
            <a:off x="824788" y="4293963"/>
            <a:ext cx="1130625" cy="114700"/>
            <a:chOff x="3233525" y="2786700"/>
            <a:chExt cx="1130625" cy="114700"/>
          </a:xfrm>
        </p:grpSpPr>
        <p:sp>
          <p:nvSpPr>
            <p:cNvPr id="932" name="Google Shape;932;p63"/>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3"/>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3"/>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3"/>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3"/>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63"/>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16</a:t>
            </a:r>
            <a:endParaRPr b="0" sz="1000">
              <a:solidFill>
                <a:schemeClr val="accent1"/>
              </a:solidFill>
            </a:endParaRPr>
          </a:p>
        </p:txBody>
      </p:sp>
      <p:sp>
        <p:nvSpPr>
          <p:cNvPr id="938" name="Google Shape;938;p63"/>
          <p:cNvSpPr txBox="1"/>
          <p:nvPr>
            <p:ph type="title"/>
          </p:nvPr>
        </p:nvSpPr>
        <p:spPr>
          <a:xfrm>
            <a:off x="777600" y="565800"/>
            <a:ext cx="64341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Metric: </a:t>
            </a:r>
            <a:r>
              <a:rPr b="0" lang="en" sz="2600"/>
              <a:t>Average precision</a:t>
            </a:r>
            <a:endParaRPr b="0"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p:txBody>
      </p:sp>
      <p:sp>
        <p:nvSpPr>
          <p:cNvPr id="939" name="Google Shape;939;p63"/>
          <p:cNvSpPr txBox="1"/>
          <p:nvPr>
            <p:ph idx="1" type="subTitle"/>
          </p:nvPr>
        </p:nvSpPr>
        <p:spPr>
          <a:xfrm>
            <a:off x="824800" y="1088700"/>
            <a:ext cx="7913700" cy="153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latin typeface="Assistant"/>
                <a:ea typeface="Assistant"/>
                <a:cs typeface="Assistant"/>
                <a:sym typeface="Assistant"/>
              </a:rPr>
              <a:t>AP (Average precision) </a:t>
            </a:r>
            <a:r>
              <a:rPr lang="en"/>
              <a:t>is the area under the </a:t>
            </a:r>
            <a:r>
              <a:rPr b="1" lang="en">
                <a:latin typeface="Assistant"/>
                <a:ea typeface="Assistant"/>
                <a:cs typeface="Assistant"/>
                <a:sym typeface="Assistant"/>
              </a:rPr>
              <a:t>precision-recall curve</a:t>
            </a:r>
            <a:r>
              <a:rPr lang="en"/>
              <a:t>.</a:t>
            </a:r>
            <a:endParaRPr/>
          </a:p>
          <a:p>
            <a:pPr indent="-330200" lvl="0" marL="457200" rtl="0" algn="just">
              <a:spcBef>
                <a:spcPts val="0"/>
              </a:spcBef>
              <a:spcAft>
                <a:spcPts val="0"/>
              </a:spcAft>
              <a:buSzPts val="1600"/>
              <a:buChar char="●"/>
            </a:pPr>
            <a:r>
              <a:rPr lang="en"/>
              <a:t>A precision-recall curve is a graph with Precision on the y-axis and Recall on the x-axis.</a:t>
            </a:r>
            <a:endParaRPr/>
          </a:p>
          <a:p>
            <a:pPr indent="-330200" lvl="0" marL="457200" rtl="0" algn="just">
              <a:spcBef>
                <a:spcPts val="0"/>
              </a:spcBef>
              <a:spcAft>
                <a:spcPts val="0"/>
              </a:spcAft>
              <a:buSzPts val="1600"/>
              <a:buChar char="●"/>
            </a:pPr>
            <a:r>
              <a:rPr lang="en"/>
              <a:t>Example: Ground truth (right) and Prediction (left)</a:t>
            </a:r>
            <a:endParaRPr/>
          </a:p>
        </p:txBody>
      </p:sp>
      <p:sp>
        <p:nvSpPr>
          <p:cNvPr id="940" name="Google Shape;940;p63"/>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pic>
        <p:nvPicPr>
          <p:cNvPr id="941" name="Google Shape;941;p63"/>
          <p:cNvPicPr preferRelativeResize="0"/>
          <p:nvPr/>
        </p:nvPicPr>
        <p:blipFill>
          <a:blip r:embed="rId3">
            <a:alphaModFix/>
          </a:blip>
          <a:stretch>
            <a:fillRect/>
          </a:stretch>
        </p:blipFill>
        <p:spPr>
          <a:xfrm>
            <a:off x="126675" y="2021700"/>
            <a:ext cx="4347898" cy="2916650"/>
          </a:xfrm>
          <a:prstGeom prst="rect">
            <a:avLst/>
          </a:prstGeom>
          <a:noFill/>
          <a:ln>
            <a:noFill/>
          </a:ln>
        </p:spPr>
      </p:pic>
      <p:pic>
        <p:nvPicPr>
          <p:cNvPr id="942" name="Google Shape;942;p63"/>
          <p:cNvPicPr preferRelativeResize="0"/>
          <p:nvPr/>
        </p:nvPicPr>
        <p:blipFill>
          <a:blip r:embed="rId4">
            <a:alphaModFix/>
          </a:blip>
          <a:stretch>
            <a:fillRect/>
          </a:stretch>
        </p:blipFill>
        <p:spPr>
          <a:xfrm>
            <a:off x="4648201" y="2021700"/>
            <a:ext cx="4347907" cy="291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grpSp>
        <p:nvGrpSpPr>
          <p:cNvPr id="947" name="Google Shape;947;p64"/>
          <p:cNvGrpSpPr/>
          <p:nvPr/>
        </p:nvGrpSpPr>
        <p:grpSpPr>
          <a:xfrm>
            <a:off x="824788" y="4293963"/>
            <a:ext cx="1130625" cy="114700"/>
            <a:chOff x="3233525" y="2786700"/>
            <a:chExt cx="1130625" cy="114700"/>
          </a:xfrm>
        </p:grpSpPr>
        <p:sp>
          <p:nvSpPr>
            <p:cNvPr id="948" name="Google Shape;948;p64"/>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4"/>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4"/>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4"/>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64"/>
          <p:cNvSpPr txBox="1"/>
          <p:nvPr>
            <p:ph idx="1" type="subTitle"/>
          </p:nvPr>
        </p:nvSpPr>
        <p:spPr>
          <a:xfrm>
            <a:off x="0" y="1183027"/>
            <a:ext cx="37959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1" marL="914400" rtl="0" algn="l">
              <a:spcBef>
                <a:spcPts val="0"/>
              </a:spcBef>
              <a:spcAft>
                <a:spcPts val="0"/>
              </a:spcAft>
              <a:buSzPts val="1400"/>
              <a:buChar char="○"/>
            </a:pPr>
            <a:r>
              <a:rPr lang="en"/>
              <a:t>Record every Dog detection</a:t>
            </a:r>
            <a:endParaRPr/>
          </a:p>
        </p:txBody>
      </p:sp>
      <p:sp>
        <p:nvSpPr>
          <p:cNvPr id="954" name="Google Shape;954;p64"/>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32</a:t>
            </a:r>
            <a:endParaRPr b="0" sz="1000">
              <a:solidFill>
                <a:schemeClr val="accent1"/>
              </a:solidFill>
            </a:endParaRPr>
          </a:p>
        </p:txBody>
      </p:sp>
      <p:sp>
        <p:nvSpPr>
          <p:cNvPr id="955" name="Google Shape;955;p64"/>
          <p:cNvSpPr txBox="1"/>
          <p:nvPr>
            <p:ph type="title"/>
          </p:nvPr>
        </p:nvSpPr>
        <p:spPr>
          <a:xfrm>
            <a:off x="777600" y="565800"/>
            <a:ext cx="64341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Metric: </a:t>
            </a:r>
            <a:r>
              <a:rPr b="0" lang="en" sz="2600"/>
              <a:t>Average precision</a:t>
            </a:r>
            <a:endParaRPr sz="2600"/>
          </a:p>
        </p:txBody>
      </p:sp>
      <p:pic>
        <p:nvPicPr>
          <p:cNvPr id="956" name="Google Shape;956;p64"/>
          <p:cNvPicPr preferRelativeResize="0"/>
          <p:nvPr/>
        </p:nvPicPr>
        <p:blipFill>
          <a:blip r:embed="rId3">
            <a:alphaModFix/>
          </a:blip>
          <a:stretch>
            <a:fillRect/>
          </a:stretch>
        </p:blipFill>
        <p:spPr>
          <a:xfrm>
            <a:off x="0" y="1800225"/>
            <a:ext cx="5353050" cy="1543050"/>
          </a:xfrm>
          <a:prstGeom prst="rect">
            <a:avLst/>
          </a:prstGeom>
          <a:noFill/>
          <a:ln>
            <a:noFill/>
          </a:ln>
        </p:spPr>
      </p:pic>
      <p:pic>
        <p:nvPicPr>
          <p:cNvPr id="957" name="Google Shape;957;p64"/>
          <p:cNvPicPr preferRelativeResize="0"/>
          <p:nvPr/>
        </p:nvPicPr>
        <p:blipFill>
          <a:blip r:embed="rId4">
            <a:alphaModFix/>
          </a:blip>
          <a:stretch>
            <a:fillRect/>
          </a:stretch>
        </p:blipFill>
        <p:spPr>
          <a:xfrm>
            <a:off x="5505450" y="1742663"/>
            <a:ext cx="3486151" cy="2915464"/>
          </a:xfrm>
          <a:prstGeom prst="rect">
            <a:avLst/>
          </a:prstGeom>
          <a:noFill/>
          <a:ln>
            <a:noFill/>
          </a:ln>
        </p:spPr>
      </p:pic>
      <p:sp>
        <p:nvSpPr>
          <p:cNvPr id="958" name="Google Shape;958;p64"/>
          <p:cNvSpPr txBox="1"/>
          <p:nvPr/>
        </p:nvSpPr>
        <p:spPr>
          <a:xfrm>
            <a:off x="5505525" y="1400025"/>
            <a:ext cx="3486000" cy="400200"/>
          </a:xfrm>
          <a:prstGeom prst="rect">
            <a:avLst/>
          </a:prstGeom>
          <a:noFill/>
          <a:ln>
            <a:noFill/>
          </a:ln>
        </p:spPr>
        <p:txBody>
          <a:bodyPr anchorCtr="0" anchor="t" bIns="91425" lIns="91425" spcFirstLastPara="1" rIns="91425" wrap="square" tIns="91425">
            <a:spAutoFit/>
          </a:bodyPr>
          <a:lstStyle/>
          <a:p>
            <a:pPr indent="-317500" lvl="1" marL="914400" rtl="0" algn="l">
              <a:spcBef>
                <a:spcPts val="0"/>
              </a:spcBef>
              <a:spcAft>
                <a:spcPts val="0"/>
              </a:spcAft>
              <a:buClr>
                <a:srgbClr val="E76A28"/>
              </a:buClr>
              <a:buSzPts val="1400"/>
              <a:buFont typeface="Nunito Light"/>
              <a:buChar char="○"/>
            </a:pPr>
            <a:r>
              <a:rPr lang="en">
                <a:solidFill>
                  <a:schemeClr val="dk1"/>
                </a:solidFill>
                <a:latin typeface="Assistant Medium"/>
                <a:ea typeface="Assistant Medium"/>
                <a:cs typeface="Assistant Medium"/>
                <a:sym typeface="Assistant Medium"/>
              </a:rPr>
              <a:t>Calculate Precision and Recall</a:t>
            </a:r>
            <a:endParaRPr>
              <a:solidFill>
                <a:schemeClr val="dk1"/>
              </a:solidFill>
              <a:latin typeface="Assistant Medium"/>
              <a:ea typeface="Assistant Medium"/>
              <a:cs typeface="Assistant Medium"/>
              <a:sym typeface="Assistant Medium"/>
            </a:endParaRPr>
          </a:p>
        </p:txBody>
      </p:sp>
      <p:sp>
        <p:nvSpPr>
          <p:cNvPr id="959" name="Google Shape;959;p64"/>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65"/>
          <p:cNvSpPr txBox="1"/>
          <p:nvPr>
            <p:ph idx="1" type="subTitle"/>
          </p:nvPr>
        </p:nvSpPr>
        <p:spPr>
          <a:xfrm>
            <a:off x="0" y="1183027"/>
            <a:ext cx="37959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1" marL="914400" rtl="0" algn="l">
              <a:spcBef>
                <a:spcPts val="0"/>
              </a:spcBef>
              <a:spcAft>
                <a:spcPts val="0"/>
              </a:spcAft>
              <a:buSzPts val="1400"/>
              <a:buChar char="○"/>
            </a:pPr>
            <a:r>
              <a:rPr lang="en"/>
              <a:t>Plot Precision-Recall graph</a:t>
            </a:r>
            <a:endParaRPr/>
          </a:p>
        </p:txBody>
      </p:sp>
      <p:sp>
        <p:nvSpPr>
          <p:cNvPr id="965" name="Google Shape;965;p65"/>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33</a:t>
            </a:r>
            <a:endParaRPr b="0" sz="1000">
              <a:solidFill>
                <a:schemeClr val="accent1"/>
              </a:solidFill>
            </a:endParaRPr>
          </a:p>
        </p:txBody>
      </p:sp>
      <p:sp>
        <p:nvSpPr>
          <p:cNvPr id="966" name="Google Shape;966;p65"/>
          <p:cNvSpPr txBox="1"/>
          <p:nvPr>
            <p:ph type="title"/>
          </p:nvPr>
        </p:nvSpPr>
        <p:spPr>
          <a:xfrm>
            <a:off x="777600" y="565800"/>
            <a:ext cx="64341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Metric: </a:t>
            </a:r>
            <a:r>
              <a:rPr b="0" lang="en" sz="2600"/>
              <a:t>Average precision</a:t>
            </a:r>
            <a:endParaRPr sz="2600"/>
          </a:p>
        </p:txBody>
      </p:sp>
      <p:sp>
        <p:nvSpPr>
          <p:cNvPr id="967" name="Google Shape;967;p65"/>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pic>
        <p:nvPicPr>
          <p:cNvPr id="968" name="Google Shape;968;p65"/>
          <p:cNvPicPr preferRelativeResize="0"/>
          <p:nvPr/>
        </p:nvPicPr>
        <p:blipFill>
          <a:blip r:embed="rId3">
            <a:alphaModFix/>
          </a:blip>
          <a:stretch>
            <a:fillRect/>
          </a:stretch>
        </p:blipFill>
        <p:spPr>
          <a:xfrm>
            <a:off x="1022850" y="1800225"/>
            <a:ext cx="5943600" cy="300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6"/>
          <p:cNvSpPr txBox="1"/>
          <p:nvPr>
            <p:ph idx="1" type="subTitle"/>
          </p:nvPr>
        </p:nvSpPr>
        <p:spPr>
          <a:xfrm>
            <a:off x="0" y="1183025"/>
            <a:ext cx="72117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1" marL="914400" rtl="0" algn="l">
              <a:spcBef>
                <a:spcPts val="0"/>
              </a:spcBef>
              <a:spcAft>
                <a:spcPts val="0"/>
              </a:spcAft>
              <a:buSzPts val="1400"/>
              <a:buChar char="○"/>
            </a:pPr>
            <a:r>
              <a:rPr lang="en"/>
              <a:t>Calculate Average Precision (AP) using PASCAL VOC 11 Point Interpolation Method</a:t>
            </a:r>
            <a:endParaRPr/>
          </a:p>
        </p:txBody>
      </p:sp>
      <p:sp>
        <p:nvSpPr>
          <p:cNvPr id="974" name="Google Shape;974;p66"/>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34</a:t>
            </a:r>
            <a:endParaRPr b="0" sz="1000">
              <a:solidFill>
                <a:schemeClr val="accent1"/>
              </a:solidFill>
            </a:endParaRPr>
          </a:p>
        </p:txBody>
      </p:sp>
      <p:sp>
        <p:nvSpPr>
          <p:cNvPr id="975" name="Google Shape;975;p66"/>
          <p:cNvSpPr txBox="1"/>
          <p:nvPr>
            <p:ph type="title"/>
          </p:nvPr>
        </p:nvSpPr>
        <p:spPr>
          <a:xfrm>
            <a:off x="777600" y="565800"/>
            <a:ext cx="64341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Metric: </a:t>
            </a:r>
            <a:r>
              <a:rPr b="0" lang="en" sz="2600"/>
              <a:t>Average precision</a:t>
            </a:r>
            <a:endParaRPr sz="2600"/>
          </a:p>
        </p:txBody>
      </p:sp>
      <p:sp>
        <p:nvSpPr>
          <p:cNvPr id="976" name="Google Shape;976;p66"/>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pic>
        <p:nvPicPr>
          <p:cNvPr id="977" name="Google Shape;977;p66"/>
          <p:cNvPicPr preferRelativeResize="0"/>
          <p:nvPr/>
        </p:nvPicPr>
        <p:blipFill>
          <a:blip r:embed="rId3">
            <a:alphaModFix/>
          </a:blip>
          <a:stretch>
            <a:fillRect/>
          </a:stretch>
        </p:blipFill>
        <p:spPr>
          <a:xfrm>
            <a:off x="809288" y="1800125"/>
            <a:ext cx="5593129" cy="303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7"/>
          <p:cNvSpPr txBox="1"/>
          <p:nvPr>
            <p:ph idx="1" type="subTitle"/>
          </p:nvPr>
        </p:nvSpPr>
        <p:spPr>
          <a:xfrm>
            <a:off x="0" y="1183025"/>
            <a:ext cx="7211700" cy="61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17500" lvl="1" marL="914400" rtl="0" algn="l">
              <a:spcBef>
                <a:spcPts val="0"/>
              </a:spcBef>
              <a:spcAft>
                <a:spcPts val="0"/>
              </a:spcAft>
              <a:buSzPts val="1400"/>
              <a:buChar char="○"/>
            </a:pPr>
            <a:r>
              <a:rPr lang="en"/>
              <a:t>Plot Final Interpolated graph and calculate Average Precision for Dog Class</a:t>
            </a:r>
            <a:endParaRPr/>
          </a:p>
        </p:txBody>
      </p:sp>
      <p:sp>
        <p:nvSpPr>
          <p:cNvPr id="983" name="Google Shape;983;p67"/>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35</a:t>
            </a:r>
            <a:endParaRPr b="0" sz="1000">
              <a:solidFill>
                <a:schemeClr val="accent1"/>
              </a:solidFill>
            </a:endParaRPr>
          </a:p>
        </p:txBody>
      </p:sp>
      <p:sp>
        <p:nvSpPr>
          <p:cNvPr id="984" name="Google Shape;984;p67"/>
          <p:cNvSpPr txBox="1"/>
          <p:nvPr>
            <p:ph type="title"/>
          </p:nvPr>
        </p:nvSpPr>
        <p:spPr>
          <a:xfrm>
            <a:off x="777600" y="565800"/>
            <a:ext cx="64341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Metric: </a:t>
            </a:r>
            <a:r>
              <a:rPr b="0" lang="en" sz="2600"/>
              <a:t>Average precision</a:t>
            </a:r>
            <a:endParaRPr sz="2600"/>
          </a:p>
        </p:txBody>
      </p:sp>
      <p:sp>
        <p:nvSpPr>
          <p:cNvPr id="985" name="Google Shape;985;p67"/>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pic>
        <p:nvPicPr>
          <p:cNvPr id="986" name="Google Shape;986;p67"/>
          <p:cNvPicPr preferRelativeResize="0"/>
          <p:nvPr/>
        </p:nvPicPr>
        <p:blipFill>
          <a:blip r:embed="rId3">
            <a:alphaModFix/>
          </a:blip>
          <a:stretch>
            <a:fillRect/>
          </a:stretch>
        </p:blipFill>
        <p:spPr>
          <a:xfrm>
            <a:off x="634050" y="1800125"/>
            <a:ext cx="5943600" cy="3009900"/>
          </a:xfrm>
          <a:prstGeom prst="rect">
            <a:avLst/>
          </a:prstGeom>
          <a:noFill/>
          <a:ln>
            <a:noFill/>
          </a:ln>
        </p:spPr>
      </p:pic>
      <p:sp>
        <p:nvSpPr>
          <p:cNvPr id="987" name="Google Shape;987;p67"/>
          <p:cNvSpPr txBox="1"/>
          <p:nvPr/>
        </p:nvSpPr>
        <p:spPr>
          <a:xfrm>
            <a:off x="6577650" y="3015750"/>
            <a:ext cx="2566500" cy="1104600"/>
          </a:xfrm>
          <a:prstGeom prst="rect">
            <a:avLst/>
          </a:prstGeom>
          <a:noFill/>
          <a:ln>
            <a:noFill/>
          </a:ln>
        </p:spPr>
        <p:txBody>
          <a:bodyPr anchorCtr="0" anchor="t" bIns="91425" lIns="91425" spcFirstLastPara="1" rIns="91425" wrap="square" tIns="91425">
            <a:spAutoFit/>
          </a:bodyPr>
          <a:lstStyle/>
          <a:p>
            <a:pPr indent="0" lvl="0" marL="0" rtl="0" algn="l">
              <a:lnSpc>
                <a:spcPct val="115833"/>
              </a:lnSpc>
              <a:spcBef>
                <a:spcPts val="0"/>
              </a:spcBef>
              <a:spcAft>
                <a:spcPts val="0"/>
              </a:spcAft>
              <a:buNone/>
            </a:pPr>
            <a:r>
              <a:rPr b="1" lang="en">
                <a:solidFill>
                  <a:schemeClr val="dk1"/>
                </a:solidFill>
                <a:latin typeface="Assistant"/>
                <a:ea typeface="Assistant"/>
                <a:cs typeface="Assistant"/>
                <a:sym typeface="Assistant"/>
              </a:rPr>
              <a:t>AP</a:t>
            </a:r>
            <a:r>
              <a:rPr b="1" baseline="-25000" lang="en">
                <a:solidFill>
                  <a:schemeClr val="dk1"/>
                </a:solidFill>
                <a:latin typeface="Assistant"/>
                <a:ea typeface="Assistant"/>
                <a:cs typeface="Assistant"/>
                <a:sym typeface="Assistant"/>
              </a:rPr>
              <a:t>dog</a:t>
            </a:r>
            <a:r>
              <a:rPr b="1" lang="en">
                <a:solidFill>
                  <a:schemeClr val="dk1"/>
                </a:solidFill>
                <a:latin typeface="Assistant"/>
                <a:ea typeface="Assistant"/>
                <a:cs typeface="Assistant"/>
                <a:sym typeface="Assistant"/>
              </a:rPr>
              <a:t> </a:t>
            </a:r>
            <a:endParaRPr b="1">
              <a:solidFill>
                <a:schemeClr val="dk1"/>
              </a:solidFill>
              <a:latin typeface="Assistant"/>
              <a:ea typeface="Assistant"/>
              <a:cs typeface="Assistant"/>
              <a:sym typeface="Assistant"/>
            </a:endParaRPr>
          </a:p>
          <a:p>
            <a:pPr indent="0" lvl="0" marL="0" rtl="0" algn="l">
              <a:lnSpc>
                <a:spcPct val="115833"/>
              </a:lnSpc>
              <a:spcBef>
                <a:spcPts val="800"/>
              </a:spcBef>
              <a:spcAft>
                <a:spcPts val="0"/>
              </a:spcAft>
              <a:buNone/>
            </a:pPr>
            <a:r>
              <a:rPr b="1" lang="en">
                <a:solidFill>
                  <a:schemeClr val="dk1"/>
                </a:solidFill>
                <a:latin typeface="Assistant"/>
                <a:ea typeface="Assistant"/>
                <a:cs typeface="Assistant"/>
                <a:sym typeface="Assistant"/>
              </a:rPr>
              <a:t>= 1/11 * (1 + 4*0.71 + 6*0) </a:t>
            </a:r>
            <a:endParaRPr b="1">
              <a:solidFill>
                <a:schemeClr val="dk1"/>
              </a:solidFill>
              <a:latin typeface="Assistant"/>
              <a:ea typeface="Assistant"/>
              <a:cs typeface="Assistant"/>
              <a:sym typeface="Assistant"/>
            </a:endParaRPr>
          </a:p>
          <a:p>
            <a:pPr indent="0" lvl="0" marL="0" rtl="0" algn="l">
              <a:lnSpc>
                <a:spcPct val="115833"/>
              </a:lnSpc>
              <a:spcBef>
                <a:spcPts val="800"/>
              </a:spcBef>
              <a:spcAft>
                <a:spcPts val="800"/>
              </a:spcAft>
              <a:buNone/>
            </a:pPr>
            <a:r>
              <a:rPr b="1" lang="en">
                <a:solidFill>
                  <a:schemeClr val="dk1"/>
                </a:solidFill>
                <a:latin typeface="Assistant"/>
                <a:ea typeface="Assistant"/>
                <a:cs typeface="Assistant"/>
                <a:sym typeface="Assistant"/>
              </a:rPr>
              <a:t>= 0.349</a:t>
            </a:r>
            <a:endParaRPr b="1">
              <a:solidFill>
                <a:schemeClr val="dk1"/>
              </a:solidFill>
              <a:latin typeface="Assistant"/>
              <a:ea typeface="Assistant"/>
              <a:cs typeface="Assistant"/>
              <a:sym typeface="Assistan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68"/>
          <p:cNvSpPr txBox="1"/>
          <p:nvPr>
            <p:ph type="title"/>
          </p:nvPr>
        </p:nvSpPr>
        <p:spPr>
          <a:xfrm>
            <a:off x="854050" y="544150"/>
            <a:ext cx="41307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Experimental Results</a:t>
            </a:r>
            <a:endParaRPr sz="2600"/>
          </a:p>
        </p:txBody>
      </p:sp>
      <p:sp>
        <p:nvSpPr>
          <p:cNvPr id="993" name="Google Shape;993;p68"/>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36</a:t>
            </a:r>
            <a:endParaRPr b="0" sz="1000">
              <a:solidFill>
                <a:schemeClr val="accent1"/>
              </a:solidFill>
            </a:endParaRPr>
          </a:p>
        </p:txBody>
      </p:sp>
      <p:graphicFrame>
        <p:nvGraphicFramePr>
          <p:cNvPr id="994" name="Google Shape;994;p68"/>
          <p:cNvGraphicFramePr/>
          <p:nvPr/>
        </p:nvGraphicFramePr>
        <p:xfrm>
          <a:off x="1492250" y="1371725"/>
          <a:ext cx="3000000" cy="3000000"/>
        </p:xfrm>
        <a:graphic>
          <a:graphicData uri="http://schemas.openxmlformats.org/drawingml/2006/table">
            <a:tbl>
              <a:tblPr>
                <a:noFill/>
                <a:tableStyleId>{09D48518-9EDB-4102-A57A-2DE66D222AD6}</a:tableStyleId>
              </a:tblPr>
              <a:tblGrid>
                <a:gridCol w="1511300"/>
                <a:gridCol w="1981200"/>
                <a:gridCol w="1981200"/>
              </a:tblGrid>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b="1" lang="en" sz="1100"/>
                        <a:t>Faster R-CNN</a:t>
                      </a:r>
                      <a:endParaRPr b="1" sz="1100"/>
                    </a:p>
                  </a:txBody>
                  <a:tcPr marT="63500" marB="63500" marR="63500" marL="63500"/>
                </a:tc>
                <a:tc>
                  <a:txBody>
                    <a:bodyPr/>
                    <a:lstStyle/>
                    <a:p>
                      <a:pPr indent="0" lvl="0" marL="0" rtl="0" algn="ctr">
                        <a:spcBef>
                          <a:spcPts val="0"/>
                        </a:spcBef>
                        <a:spcAft>
                          <a:spcPts val="0"/>
                        </a:spcAft>
                        <a:buNone/>
                      </a:pPr>
                      <a:r>
                        <a:rPr b="1" lang="en" sz="1100"/>
                        <a:t>Mask R-CNN</a:t>
                      </a:r>
                      <a:endParaRPr b="1" sz="1100"/>
                    </a:p>
                  </a:txBody>
                  <a:tcPr marT="63500" marB="63500" marR="63500" marL="63500"/>
                </a:tc>
              </a:tr>
              <a:tr h="12700">
                <a:tc>
                  <a:txBody>
                    <a:bodyPr/>
                    <a:lstStyle/>
                    <a:p>
                      <a:pPr indent="0" lvl="0" marL="0" rtl="0" algn="ctr">
                        <a:spcBef>
                          <a:spcPts val="0"/>
                        </a:spcBef>
                        <a:spcAft>
                          <a:spcPts val="0"/>
                        </a:spcAft>
                        <a:buNone/>
                      </a:pPr>
                      <a:r>
                        <a:rPr b="1" lang="en" sz="1100"/>
                        <a:t>AP </a:t>
                      </a:r>
                      <a:endParaRPr b="1" sz="1100"/>
                    </a:p>
                  </a:txBody>
                  <a:tcPr marT="63500" marB="63500" marR="63500" marL="63500"/>
                </a:tc>
                <a:tc>
                  <a:txBody>
                    <a:bodyPr/>
                    <a:lstStyle/>
                    <a:p>
                      <a:pPr indent="0" lvl="0" marL="0" rtl="0" algn="r">
                        <a:spcBef>
                          <a:spcPts val="0"/>
                        </a:spcBef>
                        <a:spcAft>
                          <a:spcPts val="0"/>
                        </a:spcAft>
                        <a:buNone/>
                      </a:pPr>
                      <a:r>
                        <a:rPr lang="en" sz="1100"/>
                        <a:t>31.173</a:t>
                      </a:r>
                      <a:endParaRPr sz="1100"/>
                    </a:p>
                  </a:txBody>
                  <a:tcPr marT="63500" marB="63500" marR="63500" marL="63500"/>
                </a:tc>
                <a:tc>
                  <a:txBody>
                    <a:bodyPr/>
                    <a:lstStyle/>
                    <a:p>
                      <a:pPr indent="0" lvl="0" marL="0" rtl="0" algn="r">
                        <a:spcBef>
                          <a:spcPts val="0"/>
                        </a:spcBef>
                        <a:spcAft>
                          <a:spcPts val="0"/>
                        </a:spcAft>
                        <a:buNone/>
                      </a:pPr>
                      <a:r>
                        <a:rPr lang="en" sz="1100"/>
                        <a:t>34.541</a:t>
                      </a:r>
                      <a:endParaRPr sz="1100"/>
                    </a:p>
                  </a:txBody>
                  <a:tcPr marT="63500" marB="63500" marR="63500" marL="63500"/>
                </a:tc>
              </a:tr>
              <a:tr h="12700">
                <a:tc>
                  <a:txBody>
                    <a:bodyPr/>
                    <a:lstStyle/>
                    <a:p>
                      <a:pPr indent="0" lvl="0" marL="0" rtl="0" algn="ctr">
                        <a:spcBef>
                          <a:spcPts val="0"/>
                        </a:spcBef>
                        <a:spcAft>
                          <a:spcPts val="0"/>
                        </a:spcAft>
                        <a:buNone/>
                      </a:pPr>
                      <a:r>
                        <a:rPr b="1" lang="en" sz="1100"/>
                        <a:t>AP50</a:t>
                      </a:r>
                      <a:endParaRPr b="1" sz="1100"/>
                    </a:p>
                  </a:txBody>
                  <a:tcPr marT="63500" marB="63500" marR="63500" marL="63500"/>
                </a:tc>
                <a:tc>
                  <a:txBody>
                    <a:bodyPr/>
                    <a:lstStyle/>
                    <a:p>
                      <a:pPr indent="0" lvl="0" marL="0" rtl="0" algn="r">
                        <a:spcBef>
                          <a:spcPts val="0"/>
                        </a:spcBef>
                        <a:spcAft>
                          <a:spcPts val="0"/>
                        </a:spcAft>
                        <a:buNone/>
                      </a:pPr>
                      <a:r>
                        <a:rPr lang="en" sz="1100"/>
                        <a:t>84.154</a:t>
                      </a:r>
                      <a:endParaRPr sz="1100"/>
                    </a:p>
                  </a:txBody>
                  <a:tcPr marT="63500" marB="63500" marR="63500" marL="63500"/>
                </a:tc>
                <a:tc>
                  <a:txBody>
                    <a:bodyPr/>
                    <a:lstStyle/>
                    <a:p>
                      <a:pPr indent="0" lvl="0" marL="0" rtl="0" algn="r">
                        <a:spcBef>
                          <a:spcPts val="0"/>
                        </a:spcBef>
                        <a:spcAft>
                          <a:spcPts val="0"/>
                        </a:spcAft>
                        <a:buNone/>
                      </a:pPr>
                      <a:r>
                        <a:rPr lang="en" sz="1100"/>
                        <a:t>84.404</a:t>
                      </a:r>
                      <a:endParaRPr sz="1100"/>
                    </a:p>
                  </a:txBody>
                  <a:tcPr marT="63500" marB="63500" marR="63500" marL="63500"/>
                </a:tc>
              </a:tr>
              <a:tr h="12700">
                <a:tc>
                  <a:txBody>
                    <a:bodyPr/>
                    <a:lstStyle/>
                    <a:p>
                      <a:pPr indent="0" lvl="0" marL="0" rtl="0" algn="ctr">
                        <a:spcBef>
                          <a:spcPts val="0"/>
                        </a:spcBef>
                        <a:spcAft>
                          <a:spcPts val="0"/>
                        </a:spcAft>
                        <a:buNone/>
                      </a:pPr>
                      <a:r>
                        <a:rPr b="1" lang="en" sz="1100"/>
                        <a:t>AP75 </a:t>
                      </a:r>
                      <a:endParaRPr b="1" sz="1100"/>
                    </a:p>
                  </a:txBody>
                  <a:tcPr marT="63500" marB="63500" marR="63500" marL="63500"/>
                </a:tc>
                <a:tc>
                  <a:txBody>
                    <a:bodyPr/>
                    <a:lstStyle/>
                    <a:p>
                      <a:pPr indent="0" lvl="0" marL="0" rtl="0" algn="r">
                        <a:spcBef>
                          <a:spcPts val="0"/>
                        </a:spcBef>
                        <a:spcAft>
                          <a:spcPts val="0"/>
                        </a:spcAft>
                        <a:buNone/>
                      </a:pPr>
                      <a:r>
                        <a:rPr lang="en" sz="1100"/>
                        <a:t>9.602 </a:t>
                      </a:r>
                      <a:endParaRPr sz="1100"/>
                    </a:p>
                  </a:txBody>
                  <a:tcPr marT="63500" marB="63500" marR="63500" marL="63500"/>
                </a:tc>
                <a:tc>
                  <a:txBody>
                    <a:bodyPr/>
                    <a:lstStyle/>
                    <a:p>
                      <a:pPr indent="0" lvl="0" marL="0" rtl="0" algn="r">
                        <a:spcBef>
                          <a:spcPts val="0"/>
                        </a:spcBef>
                        <a:spcAft>
                          <a:spcPts val="0"/>
                        </a:spcAft>
                        <a:buNone/>
                      </a:pPr>
                      <a:r>
                        <a:rPr lang="en" sz="1100"/>
                        <a:t>28.779</a:t>
                      </a:r>
                      <a:endParaRPr sz="1100"/>
                    </a:p>
                  </a:txBody>
                  <a:tcPr marT="63500" marB="63500" marR="63500" marL="63500"/>
                </a:tc>
              </a:tr>
              <a:tr h="12700">
                <a:tc>
                  <a:txBody>
                    <a:bodyPr/>
                    <a:lstStyle/>
                    <a:p>
                      <a:pPr indent="0" lvl="0" marL="0" rtl="0" algn="ctr">
                        <a:spcBef>
                          <a:spcPts val="0"/>
                        </a:spcBef>
                        <a:spcAft>
                          <a:spcPts val="0"/>
                        </a:spcAft>
                        <a:buNone/>
                      </a:pPr>
                      <a:r>
                        <a:rPr b="1" lang="en" sz="1100"/>
                        <a:t>APm</a:t>
                      </a:r>
                      <a:endParaRPr b="1" sz="1100"/>
                    </a:p>
                  </a:txBody>
                  <a:tcPr marT="63500" marB="63500" marR="63500" marL="63500"/>
                </a:tc>
                <a:tc>
                  <a:txBody>
                    <a:bodyPr/>
                    <a:lstStyle/>
                    <a:p>
                      <a:pPr indent="0" lvl="0" marL="0" rtl="0" algn="r">
                        <a:spcBef>
                          <a:spcPts val="0"/>
                        </a:spcBef>
                        <a:spcAft>
                          <a:spcPts val="0"/>
                        </a:spcAft>
                        <a:buNone/>
                      </a:pPr>
                      <a:r>
                        <a:rPr lang="en" sz="1100"/>
                        <a:t>28.531</a:t>
                      </a:r>
                      <a:endParaRPr sz="1100"/>
                    </a:p>
                  </a:txBody>
                  <a:tcPr marT="63500" marB="63500" marR="63500" marL="63500"/>
                </a:tc>
                <a:tc>
                  <a:txBody>
                    <a:bodyPr/>
                    <a:lstStyle/>
                    <a:p>
                      <a:pPr indent="0" lvl="0" marL="0" rtl="0" algn="r">
                        <a:spcBef>
                          <a:spcPts val="0"/>
                        </a:spcBef>
                        <a:spcAft>
                          <a:spcPts val="0"/>
                        </a:spcAft>
                        <a:buNone/>
                      </a:pPr>
                      <a:r>
                        <a:rPr lang="en" sz="1100"/>
                        <a:t>18.057</a:t>
                      </a:r>
                      <a:endParaRPr sz="1100"/>
                    </a:p>
                  </a:txBody>
                  <a:tcPr marT="63500" marB="63500" marR="63500" marL="63500"/>
                </a:tc>
              </a:tr>
              <a:tr h="12700">
                <a:tc>
                  <a:txBody>
                    <a:bodyPr/>
                    <a:lstStyle/>
                    <a:p>
                      <a:pPr indent="0" lvl="0" marL="0" rtl="0" algn="ctr">
                        <a:spcBef>
                          <a:spcPts val="0"/>
                        </a:spcBef>
                        <a:spcAft>
                          <a:spcPts val="0"/>
                        </a:spcAft>
                        <a:buNone/>
                      </a:pPr>
                      <a:r>
                        <a:rPr b="1" lang="en" sz="1100"/>
                        <a:t>APl </a:t>
                      </a:r>
                      <a:endParaRPr b="1" sz="1100"/>
                    </a:p>
                  </a:txBody>
                  <a:tcPr marT="63500" marB="63500" marR="63500" marL="63500"/>
                </a:tc>
                <a:tc>
                  <a:txBody>
                    <a:bodyPr/>
                    <a:lstStyle/>
                    <a:p>
                      <a:pPr indent="0" lvl="0" marL="0" rtl="0" algn="r">
                        <a:spcBef>
                          <a:spcPts val="0"/>
                        </a:spcBef>
                        <a:spcAft>
                          <a:spcPts val="0"/>
                        </a:spcAft>
                        <a:buNone/>
                      </a:pPr>
                      <a:r>
                        <a:rPr lang="en" sz="1100"/>
                        <a:t>32.942</a:t>
                      </a:r>
                      <a:endParaRPr sz="1100"/>
                    </a:p>
                  </a:txBody>
                  <a:tcPr marT="63500" marB="63500" marR="63500" marL="63500"/>
                </a:tc>
                <a:tc>
                  <a:txBody>
                    <a:bodyPr/>
                    <a:lstStyle/>
                    <a:p>
                      <a:pPr indent="0" lvl="0" marL="0" rtl="0" algn="r">
                        <a:spcBef>
                          <a:spcPts val="0"/>
                        </a:spcBef>
                        <a:spcAft>
                          <a:spcPts val="0"/>
                        </a:spcAft>
                        <a:buNone/>
                      </a:pPr>
                      <a:r>
                        <a:rPr lang="en" sz="1100"/>
                        <a:t>46.336</a:t>
                      </a:r>
                      <a:endParaRPr sz="1100"/>
                    </a:p>
                  </a:txBody>
                  <a:tcPr marT="63500" marB="63500" marR="63500" marL="63500"/>
                </a:tc>
              </a:tr>
            </a:tbl>
          </a:graphicData>
        </a:graphic>
      </p:graphicFrame>
      <p:sp>
        <p:nvSpPr>
          <p:cNvPr id="995" name="Google Shape;995;p68"/>
          <p:cNvSpPr txBox="1"/>
          <p:nvPr/>
        </p:nvSpPr>
        <p:spPr>
          <a:xfrm>
            <a:off x="1492200" y="3200400"/>
            <a:ext cx="54738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Assistant Medium"/>
                <a:ea typeface="Assistant Medium"/>
                <a:cs typeface="Assistant Medium"/>
                <a:sym typeface="Assistant Medium"/>
              </a:rPr>
              <a:t>Faster R-CNN has</a:t>
            </a:r>
            <a:r>
              <a:rPr b="1" lang="en">
                <a:solidFill>
                  <a:schemeClr val="dk1"/>
                </a:solidFill>
                <a:latin typeface="Assistant"/>
                <a:ea typeface="Assistant"/>
                <a:cs typeface="Assistant"/>
                <a:sym typeface="Assistant"/>
              </a:rPr>
              <a:t> lower results</a:t>
            </a:r>
            <a:r>
              <a:rPr lang="en">
                <a:solidFill>
                  <a:schemeClr val="dk1"/>
                </a:solidFill>
                <a:latin typeface="Assistant Medium"/>
                <a:ea typeface="Assistant Medium"/>
                <a:cs typeface="Assistant Medium"/>
                <a:sym typeface="Assistant Medium"/>
              </a:rPr>
              <a:t> but still exhibits </a:t>
            </a:r>
            <a:r>
              <a:rPr b="1" lang="en">
                <a:solidFill>
                  <a:schemeClr val="dk1"/>
                </a:solidFill>
                <a:latin typeface="Assistant"/>
                <a:ea typeface="Assistant"/>
                <a:cs typeface="Assistant"/>
                <a:sym typeface="Assistant"/>
              </a:rPr>
              <a:t>strengths</a:t>
            </a:r>
            <a:r>
              <a:rPr lang="en">
                <a:solidFill>
                  <a:schemeClr val="dk1"/>
                </a:solidFill>
                <a:latin typeface="Assistant Medium"/>
                <a:ea typeface="Assistant Medium"/>
                <a:cs typeface="Assistant Medium"/>
                <a:sym typeface="Assistant Medium"/>
              </a:rPr>
              <a:t> in certain areas:</a:t>
            </a:r>
            <a:endParaRPr>
              <a:solidFill>
                <a:schemeClr val="dk1"/>
              </a:solidFill>
              <a:latin typeface="Assistant Medium"/>
              <a:ea typeface="Assistant Medium"/>
              <a:cs typeface="Assistant Medium"/>
              <a:sym typeface="Assistant Medium"/>
            </a:endParaRPr>
          </a:p>
          <a:p>
            <a:pPr indent="-317500" lvl="0" marL="457200" rtl="0" algn="just">
              <a:spcBef>
                <a:spcPts val="0"/>
              </a:spcBef>
              <a:spcAft>
                <a:spcPts val="0"/>
              </a:spcAft>
              <a:buClr>
                <a:schemeClr val="dk1"/>
              </a:buClr>
              <a:buSzPts val="1400"/>
              <a:buFont typeface="Assistant Medium"/>
              <a:buChar char="●"/>
            </a:pPr>
            <a:r>
              <a:rPr b="1" lang="en">
                <a:solidFill>
                  <a:schemeClr val="dk1"/>
                </a:solidFill>
                <a:latin typeface="Assistant"/>
                <a:ea typeface="Assistant"/>
                <a:cs typeface="Assistant"/>
                <a:sym typeface="Assistant"/>
              </a:rPr>
              <a:t>AP50</a:t>
            </a:r>
            <a:r>
              <a:rPr lang="en">
                <a:solidFill>
                  <a:schemeClr val="dk1"/>
                </a:solidFill>
                <a:latin typeface="Assistant Medium"/>
                <a:ea typeface="Assistant Medium"/>
                <a:cs typeface="Assistant Medium"/>
                <a:sym typeface="Assistant Medium"/>
              </a:rPr>
              <a:t> score of 84.15% indicates that Faster R-CNN achieves a high precision </a:t>
            </a:r>
            <a:r>
              <a:rPr lang="en">
                <a:solidFill>
                  <a:schemeClr val="dk1"/>
                </a:solidFill>
                <a:latin typeface="Assistant Medium"/>
                <a:ea typeface="Assistant Medium"/>
                <a:cs typeface="Assistant Medium"/>
                <a:sym typeface="Assistant Medium"/>
              </a:rPr>
              <a:t>rate </a:t>
            </a:r>
            <a:r>
              <a:rPr lang="en">
                <a:solidFill>
                  <a:schemeClr val="dk1"/>
                </a:solidFill>
                <a:latin typeface="Assistant Medium"/>
                <a:ea typeface="Assistant Medium"/>
                <a:cs typeface="Assistant Medium"/>
                <a:sym typeface="Assistant Medium"/>
              </a:rPr>
              <a:t>with an IoU threshold of 0.5.</a:t>
            </a:r>
            <a:endParaRPr>
              <a:solidFill>
                <a:schemeClr val="dk1"/>
              </a:solidFill>
              <a:latin typeface="Assistant Medium"/>
              <a:ea typeface="Assistant Medium"/>
              <a:cs typeface="Assistant Medium"/>
              <a:sym typeface="Assistant Medium"/>
            </a:endParaRPr>
          </a:p>
          <a:p>
            <a:pPr indent="-317500" lvl="0" marL="457200" rtl="0" algn="just">
              <a:spcBef>
                <a:spcPts val="0"/>
              </a:spcBef>
              <a:spcAft>
                <a:spcPts val="0"/>
              </a:spcAft>
              <a:buClr>
                <a:schemeClr val="dk1"/>
              </a:buClr>
              <a:buSzPts val="1400"/>
              <a:buFont typeface="Assistant Medium"/>
              <a:buChar char="●"/>
            </a:pPr>
            <a:r>
              <a:rPr b="1" lang="en">
                <a:solidFill>
                  <a:schemeClr val="dk1"/>
                </a:solidFill>
                <a:latin typeface="Assistant"/>
                <a:ea typeface="Assistant"/>
                <a:cs typeface="Assistant"/>
                <a:sym typeface="Assistant"/>
              </a:rPr>
              <a:t>APm</a:t>
            </a:r>
            <a:r>
              <a:rPr lang="en">
                <a:solidFill>
                  <a:schemeClr val="dk1"/>
                </a:solidFill>
                <a:latin typeface="Assistant Medium"/>
                <a:ea typeface="Assistant Medium"/>
                <a:cs typeface="Assistant Medium"/>
                <a:sym typeface="Assistant Medium"/>
              </a:rPr>
              <a:t> and </a:t>
            </a:r>
            <a:r>
              <a:rPr b="1" lang="en">
                <a:solidFill>
                  <a:schemeClr val="dk1"/>
                </a:solidFill>
                <a:latin typeface="Assistant"/>
                <a:ea typeface="Assistant"/>
                <a:cs typeface="Assistant"/>
                <a:sym typeface="Assistant"/>
              </a:rPr>
              <a:t>APl</a:t>
            </a:r>
            <a:r>
              <a:rPr lang="en">
                <a:solidFill>
                  <a:schemeClr val="dk1"/>
                </a:solidFill>
                <a:latin typeface="Assistant Medium"/>
                <a:ea typeface="Assistant Medium"/>
                <a:cs typeface="Assistant Medium"/>
                <a:sym typeface="Assistant Medium"/>
              </a:rPr>
              <a:t> scores of 28.53% and 32.94% respectively indicate that the model performs reasonably well in detecting and localizing </a:t>
            </a:r>
            <a:r>
              <a:rPr b="1" lang="en">
                <a:solidFill>
                  <a:schemeClr val="dk1"/>
                </a:solidFill>
                <a:latin typeface="Assistant"/>
                <a:ea typeface="Assistant"/>
                <a:cs typeface="Assistant"/>
                <a:sym typeface="Assistant"/>
              </a:rPr>
              <a:t>medium</a:t>
            </a:r>
            <a:r>
              <a:rPr lang="en">
                <a:solidFill>
                  <a:schemeClr val="dk1"/>
                </a:solidFill>
                <a:latin typeface="Assistant Medium"/>
                <a:ea typeface="Assistant Medium"/>
                <a:cs typeface="Assistant Medium"/>
                <a:sym typeface="Assistant Medium"/>
              </a:rPr>
              <a:t> and </a:t>
            </a:r>
            <a:r>
              <a:rPr b="1" lang="en">
                <a:solidFill>
                  <a:schemeClr val="dk1"/>
                </a:solidFill>
                <a:latin typeface="Assistant"/>
                <a:ea typeface="Assistant"/>
                <a:cs typeface="Assistant"/>
                <a:sym typeface="Assistant"/>
              </a:rPr>
              <a:t>large</a:t>
            </a:r>
            <a:r>
              <a:rPr lang="en">
                <a:solidFill>
                  <a:schemeClr val="dk1"/>
                </a:solidFill>
                <a:latin typeface="Assistant Medium"/>
                <a:ea typeface="Assistant Medium"/>
                <a:cs typeface="Assistant Medium"/>
                <a:sym typeface="Assistant Medium"/>
              </a:rPr>
              <a:t> objects.</a:t>
            </a:r>
            <a:endParaRPr>
              <a:solidFill>
                <a:schemeClr val="dk1"/>
              </a:solidFill>
              <a:latin typeface="Assistant Medium"/>
              <a:ea typeface="Assistant Medium"/>
              <a:cs typeface="Assistant Medium"/>
              <a:sym typeface="Assistant Medium"/>
            </a:endParaRPr>
          </a:p>
        </p:txBody>
      </p:sp>
      <p:sp>
        <p:nvSpPr>
          <p:cNvPr id="996" name="Google Shape;996;p68"/>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Experiment</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69"/>
          <p:cNvSpPr txBox="1"/>
          <p:nvPr>
            <p:ph type="title"/>
          </p:nvPr>
        </p:nvSpPr>
        <p:spPr>
          <a:xfrm>
            <a:off x="1476825" y="2742050"/>
            <a:ext cx="54021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002" name="Google Shape;1002;p69"/>
          <p:cNvSpPr txBox="1"/>
          <p:nvPr>
            <p:ph idx="2" type="title"/>
          </p:nvPr>
        </p:nvSpPr>
        <p:spPr>
          <a:xfrm>
            <a:off x="1927950" y="1680750"/>
            <a:ext cx="150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003" name="Google Shape;1003;p69"/>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9"/>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69"/>
          <p:cNvGrpSpPr/>
          <p:nvPr/>
        </p:nvGrpSpPr>
        <p:grpSpPr>
          <a:xfrm>
            <a:off x="713225" y="539500"/>
            <a:ext cx="921550" cy="253225"/>
            <a:chOff x="5690050" y="3400200"/>
            <a:chExt cx="921550" cy="253225"/>
          </a:xfrm>
        </p:grpSpPr>
        <p:sp>
          <p:nvSpPr>
            <p:cNvPr id="1006" name="Google Shape;1006;p69"/>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9"/>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9"/>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9"/>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9"/>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9"/>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9"/>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9"/>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9"/>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9"/>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69"/>
          <p:cNvGrpSpPr/>
          <p:nvPr/>
        </p:nvGrpSpPr>
        <p:grpSpPr>
          <a:xfrm>
            <a:off x="2021306" y="614245"/>
            <a:ext cx="6523723" cy="3863161"/>
            <a:chOff x="2021306" y="614245"/>
            <a:chExt cx="6523723" cy="3863161"/>
          </a:xfrm>
        </p:grpSpPr>
        <p:sp>
          <p:nvSpPr>
            <p:cNvPr id="1017" name="Google Shape;1017;p69"/>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9"/>
            <p:cNvSpPr/>
            <p:nvPr/>
          </p:nvSpPr>
          <p:spPr>
            <a:xfrm rot="5400000">
              <a:off x="5885206" y="61424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9"/>
            <p:cNvSpPr/>
            <p:nvPr/>
          </p:nvSpPr>
          <p:spPr>
            <a:xfrm rot="5400000">
              <a:off x="8430781" y="3886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69"/>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37</a:t>
            </a:r>
            <a:endParaRPr b="0" sz="1000">
              <a:solidFill>
                <a:schemeClr val="accent1"/>
              </a:solidFill>
            </a:endParaRPr>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grpSp>
        <p:nvGrpSpPr>
          <p:cNvPr id="1025" name="Google Shape;1025;p70"/>
          <p:cNvGrpSpPr/>
          <p:nvPr/>
        </p:nvGrpSpPr>
        <p:grpSpPr>
          <a:xfrm>
            <a:off x="824788" y="4293963"/>
            <a:ext cx="1130625" cy="114700"/>
            <a:chOff x="3233525" y="2786700"/>
            <a:chExt cx="1130625" cy="114700"/>
          </a:xfrm>
        </p:grpSpPr>
        <p:sp>
          <p:nvSpPr>
            <p:cNvPr id="1026" name="Google Shape;1026;p70"/>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0"/>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0"/>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0"/>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0"/>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 name="Google Shape;1031;p70"/>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38</a:t>
            </a:r>
            <a:endParaRPr b="0" sz="1000">
              <a:solidFill>
                <a:schemeClr val="accent1"/>
              </a:solidFill>
            </a:endParaRPr>
          </a:p>
        </p:txBody>
      </p:sp>
      <p:sp>
        <p:nvSpPr>
          <p:cNvPr id="1032" name="Google Shape;1032;p70"/>
          <p:cNvSpPr txBox="1"/>
          <p:nvPr>
            <p:ph type="title"/>
          </p:nvPr>
        </p:nvSpPr>
        <p:spPr>
          <a:xfrm>
            <a:off x="777700" y="925025"/>
            <a:ext cx="30288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Key features</a:t>
            </a:r>
            <a:endParaRPr sz="2600"/>
          </a:p>
        </p:txBody>
      </p:sp>
      <p:sp>
        <p:nvSpPr>
          <p:cNvPr id="1033" name="Google Shape;1033;p70"/>
          <p:cNvSpPr txBox="1"/>
          <p:nvPr>
            <p:ph idx="1" type="subTitle"/>
          </p:nvPr>
        </p:nvSpPr>
        <p:spPr>
          <a:xfrm>
            <a:off x="-80100" y="1236200"/>
            <a:ext cx="3886500" cy="30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330200" lvl="1" marL="914400" rtl="0" algn="just">
              <a:spcBef>
                <a:spcPts val="0"/>
              </a:spcBef>
              <a:spcAft>
                <a:spcPts val="0"/>
              </a:spcAft>
              <a:buSzPts val="1600"/>
              <a:buChar char="○"/>
            </a:pPr>
            <a:r>
              <a:rPr lang="en"/>
              <a:t>Faster R-CNN is a two-stage object detection model that:</a:t>
            </a:r>
            <a:endParaRPr/>
          </a:p>
          <a:p>
            <a:pPr indent="-323850" lvl="2" marL="1371600" rtl="0" algn="just">
              <a:spcBef>
                <a:spcPts val="0"/>
              </a:spcBef>
              <a:spcAft>
                <a:spcPts val="0"/>
              </a:spcAft>
              <a:buSzPts val="1500"/>
              <a:buChar char="■"/>
            </a:pPr>
            <a:r>
              <a:rPr lang="en"/>
              <a:t>Employs a pre-trained CNN for feature extraction and a Region Proposal Network (RPN) to efficiently identify candidate object regions. </a:t>
            </a:r>
            <a:endParaRPr/>
          </a:p>
          <a:p>
            <a:pPr indent="-323850" lvl="2" marL="1371600" rtl="0" algn="just">
              <a:spcBef>
                <a:spcPts val="0"/>
              </a:spcBef>
              <a:spcAft>
                <a:spcPts val="0"/>
              </a:spcAft>
              <a:buSzPts val="1500"/>
              <a:buChar char="■"/>
            </a:pPr>
            <a:r>
              <a:rPr lang="en"/>
              <a:t>ROI pooling then extracts fixed-size features from these regions for classification and bounding box refinement. </a:t>
            </a:r>
            <a:endParaRPr/>
          </a:p>
          <a:p>
            <a:pPr indent="0" lvl="0" marL="0" rtl="0" algn="l">
              <a:spcBef>
                <a:spcPts val="0"/>
              </a:spcBef>
              <a:spcAft>
                <a:spcPts val="0"/>
              </a:spcAft>
              <a:buNone/>
            </a:pPr>
            <a:r>
              <a:t/>
            </a:r>
            <a:endParaRPr/>
          </a:p>
        </p:txBody>
      </p:sp>
      <p:sp>
        <p:nvSpPr>
          <p:cNvPr id="1034" name="Google Shape;1034;p70"/>
          <p:cNvSpPr txBox="1"/>
          <p:nvPr>
            <p:ph type="title"/>
          </p:nvPr>
        </p:nvSpPr>
        <p:spPr>
          <a:xfrm>
            <a:off x="4206700" y="925025"/>
            <a:ext cx="38865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Comparisons</a:t>
            </a:r>
            <a:endParaRPr sz="2600"/>
          </a:p>
        </p:txBody>
      </p:sp>
      <p:sp>
        <p:nvSpPr>
          <p:cNvPr id="1035" name="Google Shape;1035;p70"/>
          <p:cNvSpPr txBox="1"/>
          <p:nvPr>
            <p:ph idx="1" type="subTitle"/>
          </p:nvPr>
        </p:nvSpPr>
        <p:spPr>
          <a:xfrm>
            <a:off x="4206700" y="1236200"/>
            <a:ext cx="3886500" cy="3057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 </a:t>
            </a:r>
            <a:endParaRPr/>
          </a:p>
          <a:p>
            <a:pPr indent="-330200" lvl="1" marL="914400" rtl="0" algn="just">
              <a:spcBef>
                <a:spcPts val="0"/>
              </a:spcBef>
              <a:spcAft>
                <a:spcPts val="0"/>
              </a:spcAft>
              <a:buSzPts val="1600"/>
              <a:buChar char="○"/>
            </a:pPr>
            <a:r>
              <a:rPr lang="en"/>
              <a:t>While achieving a lower overall average precision compared to Mask R-CNN on a human faces dataset, Faster R-CNN demonstrates strengths in high precision for detections with a 0.5 IoU threshold and reasonable performance in detecting medium and large objects. This balance between accuracy and speed makes Faster R-CNN a valuable tool for various object detection tasks.</a:t>
            </a:r>
            <a:endParaRPr/>
          </a:p>
          <a:p>
            <a:pPr indent="0" lvl="0" marL="457200" rtl="0" algn="just">
              <a:spcBef>
                <a:spcPts val="0"/>
              </a:spcBef>
              <a:spcAft>
                <a:spcPts val="0"/>
              </a:spcAft>
              <a:buNone/>
            </a:pPr>
            <a:r>
              <a:rPr lang="en"/>
              <a:t>	</a:t>
            </a:r>
            <a:endParaRPr/>
          </a:p>
          <a:p>
            <a:pPr indent="0" lvl="0" marL="457200" rtl="0" algn="just">
              <a:spcBef>
                <a:spcPts val="0"/>
              </a:spcBef>
              <a:spcAft>
                <a:spcPts val="0"/>
              </a:spcAft>
              <a:buNone/>
            </a:pPr>
            <a:r>
              <a:t/>
            </a:r>
            <a:endParaRPr/>
          </a:p>
        </p:txBody>
      </p:sp>
      <p:sp>
        <p:nvSpPr>
          <p:cNvPr id="1036" name="Google Shape;1036;p70"/>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a:t>
            </a:r>
            <a:r>
              <a:rPr lang="en">
                <a:solidFill>
                  <a:schemeClr val="accent3"/>
                </a:solidFill>
              </a:rPr>
              <a:t>Conclusion</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35"/>
          <p:cNvSpPr txBox="1"/>
          <p:nvPr>
            <p:ph type="title"/>
          </p:nvPr>
        </p:nvSpPr>
        <p:spPr>
          <a:xfrm>
            <a:off x="853900" y="848825"/>
            <a:ext cx="1744200" cy="52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Definition</a:t>
            </a:r>
            <a:endParaRPr sz="2600"/>
          </a:p>
        </p:txBody>
      </p:sp>
      <p:sp>
        <p:nvSpPr>
          <p:cNvPr id="570" name="Google Shape;570;p35"/>
          <p:cNvSpPr txBox="1"/>
          <p:nvPr>
            <p:ph idx="1" type="subTitle"/>
          </p:nvPr>
        </p:nvSpPr>
        <p:spPr>
          <a:xfrm>
            <a:off x="148500" y="1388600"/>
            <a:ext cx="4278000" cy="174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Medium"/>
              <a:buChar char="●"/>
            </a:pPr>
            <a:r>
              <a:rPr lang="en">
                <a:solidFill>
                  <a:srgbClr val="000000"/>
                </a:solidFill>
              </a:rPr>
              <a:t>Face Detection is a computer vision task. </a:t>
            </a:r>
            <a:endParaRPr>
              <a:solidFill>
                <a:srgbClr val="000000"/>
              </a:solidFill>
            </a:endParaRPr>
          </a:p>
          <a:p>
            <a:pPr indent="-317500" lvl="0" marL="457200" rtl="0" algn="l">
              <a:spcBef>
                <a:spcPts val="0"/>
              </a:spcBef>
              <a:spcAft>
                <a:spcPts val="0"/>
              </a:spcAft>
              <a:buSzPts val="1400"/>
              <a:buChar char="●"/>
            </a:pPr>
            <a:r>
              <a:rPr lang="en">
                <a:solidFill>
                  <a:srgbClr val="000000"/>
                </a:solidFill>
              </a:rPr>
              <a:t>It involves automatically </a:t>
            </a:r>
            <a:r>
              <a:rPr b="1" lang="en">
                <a:solidFill>
                  <a:srgbClr val="000000"/>
                </a:solidFill>
                <a:latin typeface="Assistant"/>
                <a:ea typeface="Assistant"/>
                <a:cs typeface="Assistant"/>
                <a:sym typeface="Assistant"/>
              </a:rPr>
              <a:t>identifying</a:t>
            </a:r>
            <a:r>
              <a:rPr lang="en">
                <a:solidFill>
                  <a:srgbClr val="000000"/>
                </a:solidFill>
              </a:rPr>
              <a:t> and </a:t>
            </a:r>
            <a:r>
              <a:rPr b="1" lang="en">
                <a:solidFill>
                  <a:srgbClr val="000000"/>
                </a:solidFill>
                <a:latin typeface="Assistant"/>
                <a:ea typeface="Assistant"/>
                <a:cs typeface="Assistant"/>
                <a:sym typeface="Assistant"/>
              </a:rPr>
              <a:t>locating</a:t>
            </a:r>
            <a:r>
              <a:rPr lang="en">
                <a:solidFill>
                  <a:srgbClr val="000000"/>
                </a:solidFill>
              </a:rPr>
              <a:t> human faces within images or videos. </a:t>
            </a:r>
            <a:endParaRPr/>
          </a:p>
        </p:txBody>
      </p:sp>
      <p:grpSp>
        <p:nvGrpSpPr>
          <p:cNvPr id="571" name="Google Shape;571;p35"/>
          <p:cNvGrpSpPr/>
          <p:nvPr/>
        </p:nvGrpSpPr>
        <p:grpSpPr>
          <a:xfrm>
            <a:off x="824788" y="4293963"/>
            <a:ext cx="1130625" cy="114700"/>
            <a:chOff x="3233525" y="2786700"/>
            <a:chExt cx="1130625" cy="114700"/>
          </a:xfrm>
        </p:grpSpPr>
        <p:sp>
          <p:nvSpPr>
            <p:cNvPr id="572" name="Google Shape;572;p35"/>
            <p:cNvSpPr/>
            <p:nvPr/>
          </p:nvSpPr>
          <p:spPr>
            <a:xfrm>
              <a:off x="3233525" y="2786700"/>
              <a:ext cx="114725" cy="114700"/>
            </a:xfrm>
            <a:custGeom>
              <a:rect b="b" l="l" r="r" t="t"/>
              <a:pathLst>
                <a:path extrusionOk="0" h="4588" w="4589">
                  <a:moveTo>
                    <a:pt x="2295" y="0"/>
                  </a:moveTo>
                  <a:cubicBezTo>
                    <a:pt x="1036" y="0"/>
                    <a:pt x="1" y="1015"/>
                    <a:pt x="1" y="2294"/>
                  </a:cubicBezTo>
                  <a:cubicBezTo>
                    <a:pt x="1" y="3553"/>
                    <a:pt x="1036" y="4588"/>
                    <a:pt x="2295" y="4588"/>
                  </a:cubicBezTo>
                  <a:cubicBezTo>
                    <a:pt x="3573" y="4588"/>
                    <a:pt x="4588" y="3553"/>
                    <a:pt x="4588" y="2294"/>
                  </a:cubicBezTo>
                  <a:cubicBezTo>
                    <a:pt x="4588" y="1015"/>
                    <a:pt x="3573" y="0"/>
                    <a:pt x="22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487775" y="2786700"/>
              <a:ext cx="114700" cy="114700"/>
            </a:xfrm>
            <a:custGeom>
              <a:rect b="b" l="l" r="r" t="t"/>
              <a:pathLst>
                <a:path extrusionOk="0" h="4588" w="4588">
                  <a:moveTo>
                    <a:pt x="2294" y="0"/>
                  </a:moveTo>
                  <a:cubicBezTo>
                    <a:pt x="1015" y="0"/>
                    <a:pt x="0" y="1015"/>
                    <a:pt x="0" y="2294"/>
                  </a:cubicBezTo>
                  <a:cubicBezTo>
                    <a:pt x="0" y="3553"/>
                    <a:pt x="1015" y="4588"/>
                    <a:pt x="2294" y="4588"/>
                  </a:cubicBezTo>
                  <a:cubicBezTo>
                    <a:pt x="3552" y="4588"/>
                    <a:pt x="4587" y="3553"/>
                    <a:pt x="4587" y="2294"/>
                  </a:cubicBezTo>
                  <a:cubicBezTo>
                    <a:pt x="4587" y="1015"/>
                    <a:pt x="3552"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5"/>
            <p:cNvSpPr/>
            <p:nvPr/>
          </p:nvSpPr>
          <p:spPr>
            <a:xfrm>
              <a:off x="3741475" y="2786700"/>
              <a:ext cx="114725" cy="114700"/>
            </a:xfrm>
            <a:custGeom>
              <a:rect b="b" l="l" r="r" t="t"/>
              <a:pathLst>
                <a:path extrusionOk="0" h="4588" w="4589">
                  <a:moveTo>
                    <a:pt x="2294" y="0"/>
                  </a:moveTo>
                  <a:cubicBezTo>
                    <a:pt x="1036" y="0"/>
                    <a:pt x="1" y="1015"/>
                    <a:pt x="1" y="2294"/>
                  </a:cubicBezTo>
                  <a:cubicBezTo>
                    <a:pt x="1" y="3553"/>
                    <a:pt x="103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5"/>
            <p:cNvSpPr/>
            <p:nvPr/>
          </p:nvSpPr>
          <p:spPr>
            <a:xfrm>
              <a:off x="3995700" y="2786700"/>
              <a:ext cx="114200" cy="114700"/>
            </a:xfrm>
            <a:custGeom>
              <a:rect b="b" l="l" r="r" t="t"/>
              <a:pathLst>
                <a:path extrusionOk="0" h="4588" w="4568">
                  <a:moveTo>
                    <a:pt x="2274" y="0"/>
                  </a:moveTo>
                  <a:cubicBezTo>
                    <a:pt x="1016" y="0"/>
                    <a:pt x="1" y="1015"/>
                    <a:pt x="1" y="2294"/>
                  </a:cubicBezTo>
                  <a:cubicBezTo>
                    <a:pt x="1" y="3553"/>
                    <a:pt x="1016" y="4588"/>
                    <a:pt x="2274" y="4588"/>
                  </a:cubicBezTo>
                  <a:cubicBezTo>
                    <a:pt x="3553" y="4588"/>
                    <a:pt x="4568" y="3553"/>
                    <a:pt x="4568" y="2294"/>
                  </a:cubicBezTo>
                  <a:cubicBezTo>
                    <a:pt x="4568" y="1015"/>
                    <a:pt x="3553"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5"/>
            <p:cNvSpPr/>
            <p:nvPr/>
          </p:nvSpPr>
          <p:spPr>
            <a:xfrm>
              <a:off x="4249425" y="2786700"/>
              <a:ext cx="114725" cy="114700"/>
            </a:xfrm>
            <a:custGeom>
              <a:rect b="b" l="l" r="r" t="t"/>
              <a:pathLst>
                <a:path extrusionOk="0" h="4588" w="4589">
                  <a:moveTo>
                    <a:pt x="2294" y="0"/>
                  </a:moveTo>
                  <a:cubicBezTo>
                    <a:pt x="1016" y="0"/>
                    <a:pt x="1" y="1015"/>
                    <a:pt x="1" y="2294"/>
                  </a:cubicBezTo>
                  <a:cubicBezTo>
                    <a:pt x="1" y="3553"/>
                    <a:pt x="1016" y="4588"/>
                    <a:pt x="2294" y="4588"/>
                  </a:cubicBezTo>
                  <a:cubicBezTo>
                    <a:pt x="3553" y="4588"/>
                    <a:pt x="4588" y="3553"/>
                    <a:pt x="4588" y="2294"/>
                  </a:cubicBezTo>
                  <a:cubicBezTo>
                    <a:pt x="4588" y="1015"/>
                    <a:pt x="3553"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35"/>
          <p:cNvSpPr txBox="1"/>
          <p:nvPr>
            <p:ph idx="1"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Pr</a:t>
            </a:r>
            <a:r>
              <a:rPr lang="en">
                <a:solidFill>
                  <a:schemeClr val="accent3"/>
                </a:solidFill>
              </a:rPr>
              <a:t>oblem Statement</a:t>
            </a:r>
            <a:endParaRPr>
              <a:solidFill>
                <a:schemeClr val="accent3"/>
              </a:solidFill>
            </a:endParaRPr>
          </a:p>
        </p:txBody>
      </p:sp>
      <p:sp>
        <p:nvSpPr>
          <p:cNvPr id="578" name="Google Shape;578;p35"/>
          <p:cNvSpPr txBox="1"/>
          <p:nvPr>
            <p:ph type="title"/>
          </p:nvPr>
        </p:nvSpPr>
        <p:spPr>
          <a:xfrm>
            <a:off x="4663900" y="848825"/>
            <a:ext cx="21156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Application</a:t>
            </a:r>
            <a:endParaRPr sz="2600"/>
          </a:p>
        </p:txBody>
      </p:sp>
      <p:sp>
        <p:nvSpPr>
          <p:cNvPr id="579" name="Google Shape;579;p35"/>
          <p:cNvSpPr txBox="1"/>
          <p:nvPr>
            <p:ph idx="1" type="subTitle"/>
          </p:nvPr>
        </p:nvSpPr>
        <p:spPr>
          <a:xfrm>
            <a:off x="4644300" y="1388600"/>
            <a:ext cx="4278000" cy="1747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ssistant Medium"/>
              <a:buChar char="●"/>
            </a:pPr>
            <a:r>
              <a:rPr lang="en">
                <a:solidFill>
                  <a:srgbClr val="000000"/>
                </a:solidFill>
              </a:rPr>
              <a:t>It is a fundamental technology that underpins many applications such as </a:t>
            </a:r>
            <a:r>
              <a:rPr b="1" lang="en">
                <a:solidFill>
                  <a:srgbClr val="000000"/>
                </a:solidFill>
                <a:latin typeface="Assistant"/>
                <a:ea typeface="Assistant"/>
                <a:cs typeface="Assistant"/>
                <a:sym typeface="Assistant"/>
              </a:rPr>
              <a:t>face recognition</a:t>
            </a:r>
            <a:r>
              <a:rPr lang="en">
                <a:solidFill>
                  <a:srgbClr val="000000"/>
                </a:solidFill>
              </a:rPr>
              <a:t>, </a:t>
            </a:r>
            <a:r>
              <a:rPr b="1" lang="en">
                <a:solidFill>
                  <a:srgbClr val="000000"/>
                </a:solidFill>
                <a:latin typeface="Assistant"/>
                <a:ea typeface="Assistant"/>
                <a:cs typeface="Assistant"/>
                <a:sym typeface="Assistant"/>
              </a:rPr>
              <a:t>face tracking</a:t>
            </a:r>
            <a:r>
              <a:rPr lang="en">
                <a:solidFill>
                  <a:srgbClr val="000000"/>
                </a:solidFill>
              </a:rPr>
              <a:t>, and </a:t>
            </a:r>
            <a:r>
              <a:rPr b="1" lang="en">
                <a:solidFill>
                  <a:srgbClr val="000000"/>
                </a:solidFill>
                <a:latin typeface="Assistant"/>
                <a:ea typeface="Assistant"/>
                <a:cs typeface="Assistant"/>
                <a:sym typeface="Assistant"/>
              </a:rPr>
              <a:t>facial analysis</a:t>
            </a:r>
            <a:r>
              <a:rPr lang="en">
                <a:solidFill>
                  <a:srgbClr val="000000"/>
                </a:solidFill>
              </a:rPr>
              <a:t>.</a:t>
            </a:r>
            <a:endParaRPr/>
          </a:p>
        </p:txBody>
      </p:sp>
      <p:sp>
        <p:nvSpPr>
          <p:cNvPr id="580" name="Google Shape;580;p35"/>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03</a:t>
            </a:r>
            <a:endParaRPr b="0" sz="1000">
              <a:solidFill>
                <a:schemeClr val="accent1"/>
              </a:solidFill>
            </a:endParaRPr>
          </a:p>
        </p:txBody>
      </p:sp>
      <p:pic>
        <p:nvPicPr>
          <p:cNvPr id="581" name="Google Shape;581;p35"/>
          <p:cNvPicPr preferRelativeResize="0"/>
          <p:nvPr/>
        </p:nvPicPr>
        <p:blipFill>
          <a:blip r:embed="rId3">
            <a:alphaModFix/>
          </a:blip>
          <a:stretch>
            <a:fillRect/>
          </a:stretch>
        </p:blipFill>
        <p:spPr>
          <a:xfrm>
            <a:off x="554438" y="2661175"/>
            <a:ext cx="3466123" cy="1747499"/>
          </a:xfrm>
          <a:prstGeom prst="rect">
            <a:avLst/>
          </a:prstGeom>
          <a:noFill/>
          <a:ln>
            <a:noFill/>
          </a:ln>
        </p:spPr>
      </p:pic>
      <p:pic>
        <p:nvPicPr>
          <p:cNvPr id="582" name="Google Shape;582;p35"/>
          <p:cNvPicPr preferRelativeResize="0"/>
          <p:nvPr/>
        </p:nvPicPr>
        <p:blipFill>
          <a:blip r:embed="rId4">
            <a:alphaModFix/>
          </a:blip>
          <a:stretch>
            <a:fillRect/>
          </a:stretch>
        </p:blipFill>
        <p:spPr>
          <a:xfrm>
            <a:off x="5223025" y="2661175"/>
            <a:ext cx="3120543" cy="174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1"/>
          <p:cNvSpPr txBox="1"/>
          <p:nvPr>
            <p:ph type="title"/>
          </p:nvPr>
        </p:nvSpPr>
        <p:spPr>
          <a:xfrm>
            <a:off x="2135550" y="1426888"/>
            <a:ext cx="48729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end</a:t>
            </a:r>
            <a:endParaRPr/>
          </a:p>
        </p:txBody>
      </p:sp>
      <p:sp>
        <p:nvSpPr>
          <p:cNvPr id="1042" name="Google Shape;1042;p71"/>
          <p:cNvSpPr txBox="1"/>
          <p:nvPr>
            <p:ph idx="1" type="subTitle"/>
          </p:nvPr>
        </p:nvSpPr>
        <p:spPr>
          <a:xfrm>
            <a:off x="2143125" y="2511950"/>
            <a:ext cx="50691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listening and feel free to ask any questions.</a:t>
            </a:r>
            <a:endParaRPr/>
          </a:p>
        </p:txBody>
      </p:sp>
      <p:grpSp>
        <p:nvGrpSpPr>
          <p:cNvPr id="1043" name="Google Shape;1043;p71"/>
          <p:cNvGrpSpPr/>
          <p:nvPr/>
        </p:nvGrpSpPr>
        <p:grpSpPr>
          <a:xfrm>
            <a:off x="328995" y="327375"/>
            <a:ext cx="8530805" cy="3355385"/>
            <a:chOff x="328995" y="327375"/>
            <a:chExt cx="8530805" cy="3355385"/>
          </a:xfrm>
        </p:grpSpPr>
        <p:sp>
          <p:nvSpPr>
            <p:cNvPr id="1044" name="Google Shape;1044;p71"/>
            <p:cNvSpPr/>
            <p:nvPr/>
          </p:nvSpPr>
          <p:spPr>
            <a:xfrm>
              <a:off x="328995" y="2943725"/>
              <a:ext cx="735459" cy="739035"/>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1"/>
            <p:cNvSpPr/>
            <p:nvPr/>
          </p:nvSpPr>
          <p:spPr>
            <a:xfrm>
              <a:off x="7624150" y="32737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71"/>
          <p:cNvGrpSpPr/>
          <p:nvPr/>
        </p:nvGrpSpPr>
        <p:grpSpPr>
          <a:xfrm>
            <a:off x="1632531" y="639608"/>
            <a:ext cx="6855373" cy="3837798"/>
            <a:chOff x="1632531" y="639608"/>
            <a:chExt cx="6855373" cy="3837798"/>
          </a:xfrm>
        </p:grpSpPr>
        <p:sp>
          <p:nvSpPr>
            <p:cNvPr id="1047" name="Google Shape;1047;p71"/>
            <p:cNvSpPr/>
            <p:nvPr/>
          </p:nvSpPr>
          <p:spPr>
            <a:xfrm rot="5400000">
              <a:off x="1632531" y="6396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1"/>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1"/>
            <p:cNvSpPr/>
            <p:nvPr/>
          </p:nvSpPr>
          <p:spPr>
            <a:xfrm rot="5400000">
              <a:off x="8373656" y="240410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36"/>
          <p:cNvSpPr txBox="1"/>
          <p:nvPr>
            <p:ph type="title"/>
          </p:nvPr>
        </p:nvSpPr>
        <p:spPr>
          <a:xfrm>
            <a:off x="1476825" y="2742050"/>
            <a:ext cx="6053400" cy="807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588" name="Google Shape;588;p36"/>
          <p:cNvSpPr txBox="1"/>
          <p:nvPr>
            <p:ph idx="2" type="title"/>
          </p:nvPr>
        </p:nvSpPr>
        <p:spPr>
          <a:xfrm>
            <a:off x="1927950" y="1680750"/>
            <a:ext cx="1504200" cy="91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89" name="Google Shape;589;p36"/>
          <p:cNvSpPr txBox="1"/>
          <p:nvPr>
            <p:ph idx="1" type="subTitle"/>
          </p:nvPr>
        </p:nvSpPr>
        <p:spPr>
          <a:xfrm>
            <a:off x="1476825" y="3626100"/>
            <a:ext cx="47208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Detection</a:t>
            </a:r>
            <a:endParaRPr/>
          </a:p>
        </p:txBody>
      </p:sp>
      <p:sp>
        <p:nvSpPr>
          <p:cNvPr id="590" name="Google Shape;590;p36"/>
          <p:cNvSpPr/>
          <p:nvPr/>
        </p:nvSpPr>
        <p:spPr>
          <a:xfrm>
            <a:off x="1476823" y="1912013"/>
            <a:ext cx="451136" cy="453378"/>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7006100" y="1183425"/>
            <a:ext cx="1235650" cy="1241450"/>
          </a:xfrm>
          <a:custGeom>
            <a:rect b="b" l="l" r="r" t="t"/>
            <a:pathLst>
              <a:path extrusionOk="0" h="49658" w="49426">
                <a:moveTo>
                  <a:pt x="21150" y="0"/>
                </a:moveTo>
                <a:cubicBezTo>
                  <a:pt x="18065" y="0"/>
                  <a:pt x="16543" y="1523"/>
                  <a:pt x="16543" y="4608"/>
                </a:cubicBezTo>
                <a:cubicBezTo>
                  <a:pt x="16523" y="8262"/>
                  <a:pt x="16543" y="11915"/>
                  <a:pt x="16543" y="15569"/>
                </a:cubicBezTo>
                <a:lnTo>
                  <a:pt x="16543" y="16563"/>
                </a:lnTo>
                <a:lnTo>
                  <a:pt x="15629" y="16563"/>
                </a:lnTo>
                <a:cubicBezTo>
                  <a:pt x="13126" y="16563"/>
                  <a:pt x="10623" y="16554"/>
                  <a:pt x="8119" y="16554"/>
                </a:cubicBezTo>
                <a:cubicBezTo>
                  <a:pt x="6868" y="16554"/>
                  <a:pt x="5616" y="16557"/>
                  <a:pt x="4364" y="16563"/>
                </a:cubicBezTo>
                <a:cubicBezTo>
                  <a:pt x="1584" y="16563"/>
                  <a:pt x="21" y="18126"/>
                  <a:pt x="0" y="20927"/>
                </a:cubicBezTo>
                <a:cubicBezTo>
                  <a:pt x="0" y="23525"/>
                  <a:pt x="0" y="26144"/>
                  <a:pt x="0" y="28742"/>
                </a:cubicBezTo>
                <a:cubicBezTo>
                  <a:pt x="21" y="29229"/>
                  <a:pt x="41" y="29716"/>
                  <a:pt x="163" y="30183"/>
                </a:cubicBezTo>
                <a:cubicBezTo>
                  <a:pt x="650" y="32030"/>
                  <a:pt x="2152" y="33106"/>
                  <a:pt x="4243" y="33106"/>
                </a:cubicBezTo>
                <a:lnTo>
                  <a:pt x="16523" y="33106"/>
                </a:lnTo>
                <a:lnTo>
                  <a:pt x="16523" y="34121"/>
                </a:lnTo>
                <a:cubicBezTo>
                  <a:pt x="16523" y="37855"/>
                  <a:pt x="16502" y="41590"/>
                  <a:pt x="16523" y="45325"/>
                </a:cubicBezTo>
                <a:cubicBezTo>
                  <a:pt x="16543" y="48065"/>
                  <a:pt x="18146" y="49628"/>
                  <a:pt x="20887" y="49648"/>
                </a:cubicBezTo>
                <a:cubicBezTo>
                  <a:pt x="22592" y="49648"/>
                  <a:pt x="24297" y="49657"/>
                  <a:pt x="26002" y="49657"/>
                </a:cubicBezTo>
                <a:cubicBezTo>
                  <a:pt x="26854" y="49657"/>
                  <a:pt x="27707" y="49655"/>
                  <a:pt x="28559" y="49648"/>
                </a:cubicBezTo>
                <a:cubicBezTo>
                  <a:pt x="31279" y="49628"/>
                  <a:pt x="32882" y="48025"/>
                  <a:pt x="32882" y="45305"/>
                </a:cubicBezTo>
                <a:cubicBezTo>
                  <a:pt x="32882" y="41529"/>
                  <a:pt x="32882" y="37774"/>
                  <a:pt x="32882" y="34019"/>
                </a:cubicBezTo>
                <a:lnTo>
                  <a:pt x="32882" y="33106"/>
                </a:lnTo>
                <a:lnTo>
                  <a:pt x="45041" y="33106"/>
                </a:lnTo>
                <a:cubicBezTo>
                  <a:pt x="47822" y="33106"/>
                  <a:pt x="49425" y="31502"/>
                  <a:pt x="49425" y="28742"/>
                </a:cubicBezTo>
                <a:cubicBezTo>
                  <a:pt x="49425" y="26144"/>
                  <a:pt x="49425" y="23525"/>
                  <a:pt x="49425" y="20927"/>
                </a:cubicBezTo>
                <a:cubicBezTo>
                  <a:pt x="49425" y="18147"/>
                  <a:pt x="47842" y="16563"/>
                  <a:pt x="45041" y="16563"/>
                </a:cubicBezTo>
                <a:cubicBezTo>
                  <a:pt x="43789" y="16557"/>
                  <a:pt x="42537" y="16554"/>
                  <a:pt x="41286" y="16554"/>
                </a:cubicBezTo>
                <a:cubicBezTo>
                  <a:pt x="38782" y="16554"/>
                  <a:pt x="36279" y="16563"/>
                  <a:pt x="33776" y="16563"/>
                </a:cubicBezTo>
                <a:lnTo>
                  <a:pt x="32882" y="16563"/>
                </a:lnTo>
                <a:lnTo>
                  <a:pt x="32882" y="15650"/>
                </a:lnTo>
                <a:cubicBezTo>
                  <a:pt x="32882" y="11875"/>
                  <a:pt x="32882" y="8099"/>
                  <a:pt x="32882" y="4304"/>
                </a:cubicBezTo>
                <a:cubicBezTo>
                  <a:pt x="32882" y="1624"/>
                  <a:pt x="31279" y="21"/>
                  <a:pt x="28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 name="Google Shape;592;p36"/>
          <p:cNvGrpSpPr/>
          <p:nvPr/>
        </p:nvGrpSpPr>
        <p:grpSpPr>
          <a:xfrm>
            <a:off x="713225" y="539500"/>
            <a:ext cx="921550" cy="253225"/>
            <a:chOff x="5690050" y="3400200"/>
            <a:chExt cx="921550" cy="253225"/>
          </a:xfrm>
        </p:grpSpPr>
        <p:sp>
          <p:nvSpPr>
            <p:cNvPr id="593" name="Google Shape;593;p36"/>
            <p:cNvSpPr/>
            <p:nvPr/>
          </p:nvSpPr>
          <p:spPr>
            <a:xfrm>
              <a:off x="569005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5" y="2172"/>
                    <a:pt x="2173" y="1685"/>
                    <a:pt x="2173" y="1076"/>
                  </a:cubicBezTo>
                  <a:cubicBezTo>
                    <a:pt x="2173" y="487"/>
                    <a:pt x="1685"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5906725"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6123400" y="3400200"/>
              <a:ext cx="54325" cy="54325"/>
            </a:xfrm>
            <a:custGeom>
              <a:rect b="b" l="l" r="r" t="t"/>
              <a:pathLst>
                <a:path extrusionOk="0" h="2173" w="2173">
                  <a:moveTo>
                    <a:pt x="1097" y="0"/>
                  </a:moveTo>
                  <a:cubicBezTo>
                    <a:pt x="488" y="0"/>
                    <a:pt x="1" y="487"/>
                    <a:pt x="1" y="1076"/>
                  </a:cubicBezTo>
                  <a:cubicBezTo>
                    <a:pt x="1" y="1685"/>
                    <a:pt x="488" y="2172"/>
                    <a:pt x="1097" y="2172"/>
                  </a:cubicBezTo>
                  <a:cubicBezTo>
                    <a:pt x="1686" y="2172"/>
                    <a:pt x="2173" y="1685"/>
                    <a:pt x="2173" y="1076"/>
                  </a:cubicBezTo>
                  <a:cubicBezTo>
                    <a:pt x="2173" y="487"/>
                    <a:pt x="168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6340075" y="3400200"/>
              <a:ext cx="54850" cy="54325"/>
            </a:xfrm>
            <a:custGeom>
              <a:rect b="b" l="l" r="r" t="t"/>
              <a:pathLst>
                <a:path extrusionOk="0" h="2173" w="2194">
                  <a:moveTo>
                    <a:pt x="1097" y="0"/>
                  </a:moveTo>
                  <a:cubicBezTo>
                    <a:pt x="488" y="0"/>
                    <a:pt x="1" y="487"/>
                    <a:pt x="1" y="1076"/>
                  </a:cubicBezTo>
                  <a:cubicBezTo>
                    <a:pt x="1" y="1685"/>
                    <a:pt x="488" y="2172"/>
                    <a:pt x="1097" y="2172"/>
                  </a:cubicBezTo>
                  <a:cubicBezTo>
                    <a:pt x="1706" y="2172"/>
                    <a:pt x="2193" y="1685"/>
                    <a:pt x="2193" y="1076"/>
                  </a:cubicBezTo>
                  <a:cubicBezTo>
                    <a:pt x="2193" y="487"/>
                    <a:pt x="1706" y="0"/>
                    <a:pt x="1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6556775" y="3400200"/>
              <a:ext cx="54825" cy="54325"/>
            </a:xfrm>
            <a:custGeom>
              <a:rect b="b" l="l" r="r" t="t"/>
              <a:pathLst>
                <a:path extrusionOk="0" h="2173" w="2193">
                  <a:moveTo>
                    <a:pt x="1096" y="0"/>
                  </a:moveTo>
                  <a:cubicBezTo>
                    <a:pt x="487" y="0"/>
                    <a:pt x="0" y="487"/>
                    <a:pt x="0" y="1076"/>
                  </a:cubicBezTo>
                  <a:cubicBezTo>
                    <a:pt x="0" y="1685"/>
                    <a:pt x="487" y="2172"/>
                    <a:pt x="1096" y="2172"/>
                  </a:cubicBezTo>
                  <a:cubicBezTo>
                    <a:pt x="1705" y="2172"/>
                    <a:pt x="2192" y="1685"/>
                    <a:pt x="2192" y="1076"/>
                  </a:cubicBezTo>
                  <a:cubicBezTo>
                    <a:pt x="2192" y="487"/>
                    <a:pt x="1705" y="0"/>
                    <a:pt x="1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569005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5" y="2193"/>
                    <a:pt x="2173" y="1706"/>
                    <a:pt x="2173" y="1097"/>
                  </a:cubicBezTo>
                  <a:cubicBezTo>
                    <a:pt x="2173" y="488"/>
                    <a:pt x="1685"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5906725"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6123400" y="3598600"/>
              <a:ext cx="54325" cy="54825"/>
            </a:xfrm>
            <a:custGeom>
              <a:rect b="b" l="l" r="r" t="t"/>
              <a:pathLst>
                <a:path extrusionOk="0" h="2193" w="2173">
                  <a:moveTo>
                    <a:pt x="1097" y="1"/>
                  </a:moveTo>
                  <a:cubicBezTo>
                    <a:pt x="488" y="1"/>
                    <a:pt x="1" y="488"/>
                    <a:pt x="1" y="1097"/>
                  </a:cubicBezTo>
                  <a:cubicBezTo>
                    <a:pt x="1" y="1706"/>
                    <a:pt x="488" y="2193"/>
                    <a:pt x="1097" y="2193"/>
                  </a:cubicBezTo>
                  <a:cubicBezTo>
                    <a:pt x="1686" y="2193"/>
                    <a:pt x="2173" y="1706"/>
                    <a:pt x="2173" y="1097"/>
                  </a:cubicBezTo>
                  <a:cubicBezTo>
                    <a:pt x="2173" y="488"/>
                    <a:pt x="168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6340075" y="3598600"/>
              <a:ext cx="54850" cy="54825"/>
            </a:xfrm>
            <a:custGeom>
              <a:rect b="b" l="l" r="r" t="t"/>
              <a:pathLst>
                <a:path extrusionOk="0" h="2193" w="2194">
                  <a:moveTo>
                    <a:pt x="1097" y="1"/>
                  </a:moveTo>
                  <a:cubicBezTo>
                    <a:pt x="488" y="1"/>
                    <a:pt x="1" y="488"/>
                    <a:pt x="1" y="1097"/>
                  </a:cubicBezTo>
                  <a:cubicBezTo>
                    <a:pt x="1" y="1706"/>
                    <a:pt x="488" y="2193"/>
                    <a:pt x="1097" y="2193"/>
                  </a:cubicBezTo>
                  <a:cubicBezTo>
                    <a:pt x="1706" y="2193"/>
                    <a:pt x="2193" y="1706"/>
                    <a:pt x="2193" y="1097"/>
                  </a:cubicBezTo>
                  <a:cubicBezTo>
                    <a:pt x="2193" y="488"/>
                    <a:pt x="1706" y="1"/>
                    <a:pt x="10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6556775" y="3598600"/>
              <a:ext cx="54825" cy="54825"/>
            </a:xfrm>
            <a:custGeom>
              <a:rect b="b" l="l" r="r" t="t"/>
              <a:pathLst>
                <a:path extrusionOk="0" h="2193" w="2193">
                  <a:moveTo>
                    <a:pt x="1096" y="1"/>
                  </a:moveTo>
                  <a:cubicBezTo>
                    <a:pt x="487" y="1"/>
                    <a:pt x="0" y="488"/>
                    <a:pt x="0" y="1097"/>
                  </a:cubicBezTo>
                  <a:cubicBezTo>
                    <a:pt x="0" y="1706"/>
                    <a:pt x="487" y="2193"/>
                    <a:pt x="1096" y="2193"/>
                  </a:cubicBezTo>
                  <a:cubicBezTo>
                    <a:pt x="1705" y="2193"/>
                    <a:pt x="2192" y="1706"/>
                    <a:pt x="2192" y="1097"/>
                  </a:cubicBezTo>
                  <a:cubicBezTo>
                    <a:pt x="2192" y="488"/>
                    <a:pt x="1705" y="1"/>
                    <a:pt x="10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6"/>
          <p:cNvGrpSpPr/>
          <p:nvPr/>
        </p:nvGrpSpPr>
        <p:grpSpPr>
          <a:xfrm>
            <a:off x="2021306" y="614245"/>
            <a:ext cx="6523723" cy="3863161"/>
            <a:chOff x="2021306" y="614245"/>
            <a:chExt cx="6523723" cy="3863161"/>
          </a:xfrm>
        </p:grpSpPr>
        <p:sp>
          <p:nvSpPr>
            <p:cNvPr id="604" name="Google Shape;604;p36"/>
            <p:cNvSpPr/>
            <p:nvPr/>
          </p:nvSpPr>
          <p:spPr>
            <a:xfrm rot="5400000">
              <a:off x="2021306" y="43631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rot="5400000">
              <a:off x="5885206" y="614245"/>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rot="5400000">
              <a:off x="8430781" y="3886858"/>
              <a:ext cx="114248" cy="114248"/>
            </a:xfrm>
            <a:custGeom>
              <a:rect b="b" l="l" r="r" t="t"/>
              <a:pathLst>
                <a:path extrusionOk="0" h="2680" w="2680">
                  <a:moveTo>
                    <a:pt x="1259" y="0"/>
                  </a:moveTo>
                  <a:cubicBezTo>
                    <a:pt x="1137" y="0"/>
                    <a:pt x="1015" y="102"/>
                    <a:pt x="1015" y="224"/>
                  </a:cubicBezTo>
                  <a:lnTo>
                    <a:pt x="1015" y="1035"/>
                  </a:lnTo>
                  <a:lnTo>
                    <a:pt x="224" y="1035"/>
                  </a:lnTo>
                  <a:cubicBezTo>
                    <a:pt x="102" y="1035"/>
                    <a:pt x="0" y="1137"/>
                    <a:pt x="0" y="1259"/>
                  </a:cubicBezTo>
                  <a:lnTo>
                    <a:pt x="0" y="1421"/>
                  </a:lnTo>
                  <a:cubicBezTo>
                    <a:pt x="0" y="1543"/>
                    <a:pt x="102" y="1644"/>
                    <a:pt x="224" y="1644"/>
                  </a:cubicBezTo>
                  <a:lnTo>
                    <a:pt x="1015" y="1644"/>
                  </a:lnTo>
                  <a:lnTo>
                    <a:pt x="1015" y="2456"/>
                  </a:lnTo>
                  <a:cubicBezTo>
                    <a:pt x="1015" y="2578"/>
                    <a:pt x="1137" y="2680"/>
                    <a:pt x="1259" y="2680"/>
                  </a:cubicBezTo>
                  <a:lnTo>
                    <a:pt x="1421" y="2680"/>
                  </a:lnTo>
                  <a:cubicBezTo>
                    <a:pt x="1543" y="2680"/>
                    <a:pt x="1644" y="2578"/>
                    <a:pt x="1644" y="2456"/>
                  </a:cubicBezTo>
                  <a:lnTo>
                    <a:pt x="1644" y="1644"/>
                  </a:lnTo>
                  <a:lnTo>
                    <a:pt x="2456" y="1644"/>
                  </a:lnTo>
                  <a:cubicBezTo>
                    <a:pt x="2578" y="1644"/>
                    <a:pt x="2680" y="1543"/>
                    <a:pt x="2680" y="1421"/>
                  </a:cubicBezTo>
                  <a:lnTo>
                    <a:pt x="2680" y="1259"/>
                  </a:lnTo>
                  <a:cubicBezTo>
                    <a:pt x="2680" y="1137"/>
                    <a:pt x="2578" y="1035"/>
                    <a:pt x="2456" y="1035"/>
                  </a:cubicBezTo>
                  <a:lnTo>
                    <a:pt x="1644" y="1035"/>
                  </a:lnTo>
                  <a:lnTo>
                    <a:pt x="1644" y="224"/>
                  </a:lnTo>
                  <a:cubicBezTo>
                    <a:pt x="1644" y="102"/>
                    <a:pt x="1543" y="0"/>
                    <a:pt x="14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36"/>
          <p:cNvSpPr txBox="1"/>
          <p:nvPr>
            <p:ph idx="2" type="title"/>
          </p:nvPr>
        </p:nvSpPr>
        <p:spPr>
          <a:xfrm>
            <a:off x="8738475" y="4669375"/>
            <a:ext cx="3918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04</a:t>
            </a:r>
            <a:endParaRPr b="0" sz="1000">
              <a:solidFill>
                <a:schemeClr val="accent1"/>
              </a:solidFill>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7"/>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Early efforts</a:t>
            </a:r>
            <a:endParaRPr sz="2600"/>
          </a:p>
        </p:txBody>
      </p:sp>
      <p:graphicFrame>
        <p:nvGraphicFramePr>
          <p:cNvPr id="613" name="Google Shape;613;p37"/>
          <p:cNvGraphicFramePr/>
          <p:nvPr/>
        </p:nvGraphicFramePr>
        <p:xfrm>
          <a:off x="720000" y="2304013"/>
          <a:ext cx="3000000" cy="3000000"/>
        </p:xfrm>
        <a:graphic>
          <a:graphicData uri="http://schemas.openxmlformats.org/drawingml/2006/table">
            <a:tbl>
              <a:tblPr>
                <a:noFill/>
                <a:tableStyleId>{319E9B59-AA2B-4F96-A1CA-6C5CC2DD27C4}</a:tableStyleId>
              </a:tblPr>
              <a:tblGrid>
                <a:gridCol w="1206825"/>
                <a:gridCol w="4258425"/>
              </a:tblGrid>
              <a:tr h="896375">
                <a:tc>
                  <a:txBody>
                    <a:bodyPr/>
                    <a:lstStyle/>
                    <a:p>
                      <a:pPr indent="0" lvl="0" marL="0" rtl="0" algn="l">
                        <a:spcBef>
                          <a:spcPts val="0"/>
                        </a:spcBef>
                        <a:spcAft>
                          <a:spcPts val="0"/>
                        </a:spcAft>
                        <a:buNone/>
                      </a:pPr>
                      <a:r>
                        <a:rPr b="1" lang="en" sz="1200">
                          <a:latin typeface="Assistant"/>
                          <a:ea typeface="Assistant"/>
                          <a:cs typeface="Assistant"/>
                          <a:sym typeface="Assistant"/>
                        </a:rPr>
                        <a:t>Haar Cascades classifier</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200">
                          <a:solidFill>
                            <a:schemeClr val="dk1"/>
                          </a:solidFill>
                          <a:highlight>
                            <a:srgbClr val="FFFFFF"/>
                          </a:highlight>
                          <a:latin typeface="Assistant Medium"/>
                          <a:ea typeface="Assistant Medium"/>
                          <a:cs typeface="Assistant Medium"/>
                          <a:sym typeface="Assistant Medium"/>
                        </a:rPr>
                        <a:t>P. Viola and M. Jones, "Rapid object detection using a boosted cascade of simple features," </a:t>
                      </a:r>
                      <a:r>
                        <a:rPr i="1" lang="en" sz="1200">
                          <a:solidFill>
                            <a:schemeClr val="dk1"/>
                          </a:solidFill>
                          <a:highlight>
                            <a:srgbClr val="FFFFFF"/>
                          </a:highlight>
                          <a:latin typeface="Assistant Medium"/>
                          <a:ea typeface="Assistant Medium"/>
                          <a:cs typeface="Assistant Medium"/>
                          <a:sym typeface="Assistant Medium"/>
                        </a:rPr>
                        <a:t>Proceedings of the 2001 IEEE Computer Society Conference on Computer Vision and Pattern Recognition. CVPR 2001</a:t>
                      </a:r>
                      <a:endParaRPr sz="1200">
                        <a:solidFill>
                          <a:schemeClr val="dk1"/>
                        </a:solidFill>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96625">
                <a:tc>
                  <a:txBody>
                    <a:bodyPr/>
                    <a:lstStyle/>
                    <a:p>
                      <a:pPr indent="0" lvl="0" marL="0" rtl="0" algn="l">
                        <a:spcBef>
                          <a:spcPts val="0"/>
                        </a:spcBef>
                        <a:spcAft>
                          <a:spcPts val="0"/>
                        </a:spcAft>
                        <a:buNone/>
                      </a:pPr>
                      <a:r>
                        <a:rPr b="1" lang="en" sz="1200">
                          <a:latin typeface="Assistant"/>
                          <a:ea typeface="Assistant"/>
                          <a:cs typeface="Assistant"/>
                          <a:sym typeface="Assistant"/>
                        </a:rPr>
                        <a:t>Histogram of Oriented Gradients (HOG) + SVM</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200">
                          <a:solidFill>
                            <a:schemeClr val="dk1"/>
                          </a:solidFill>
                          <a:highlight>
                            <a:srgbClr val="FFFFFF"/>
                          </a:highlight>
                          <a:latin typeface="Assistant Medium"/>
                          <a:ea typeface="Assistant Medium"/>
                          <a:cs typeface="Assistant Medium"/>
                          <a:sym typeface="Assistant Medium"/>
                        </a:rPr>
                        <a:t>N. Dalal and B. Triggs, "Histograms of oriented gradients for human detection," </a:t>
                      </a:r>
                      <a:r>
                        <a:rPr i="1" lang="en" sz="1200">
                          <a:solidFill>
                            <a:schemeClr val="dk1"/>
                          </a:solidFill>
                          <a:highlight>
                            <a:srgbClr val="FFFFFF"/>
                          </a:highlight>
                          <a:latin typeface="Assistant Medium"/>
                          <a:ea typeface="Assistant Medium"/>
                          <a:cs typeface="Assistant Medium"/>
                          <a:sym typeface="Assistant Medium"/>
                        </a:rPr>
                        <a:t>2005 IEEE Computer Society Conference on Computer Vision and Pattern Recognition (CVPR'05)</a:t>
                      </a:r>
                      <a:endParaRPr sz="1200">
                        <a:solidFill>
                          <a:schemeClr val="dk1"/>
                        </a:solidFill>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14" name="Google Shape;614;p37"/>
          <p:cNvSpPr txBox="1"/>
          <p:nvPr>
            <p:ph idx="4294967295"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a:t>
            </a:r>
            <a:r>
              <a:rPr lang="en">
                <a:solidFill>
                  <a:schemeClr val="accent3"/>
                </a:solidFill>
              </a:rPr>
              <a:t>Literature Review</a:t>
            </a:r>
            <a:endParaRPr>
              <a:solidFill>
                <a:schemeClr val="accent3"/>
              </a:solidFill>
            </a:endParaRPr>
          </a:p>
        </p:txBody>
      </p:sp>
      <p:sp>
        <p:nvSpPr>
          <p:cNvPr id="615" name="Google Shape;615;p37"/>
          <p:cNvSpPr txBox="1"/>
          <p:nvPr>
            <p:ph idx="1" type="body"/>
          </p:nvPr>
        </p:nvSpPr>
        <p:spPr>
          <a:xfrm>
            <a:off x="720000" y="1196975"/>
            <a:ext cx="5069100" cy="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Mainly based on the classical approach, in which </a:t>
            </a:r>
            <a:r>
              <a:rPr b="1" lang="en">
                <a:latin typeface="Assistant"/>
                <a:ea typeface="Assistant"/>
                <a:cs typeface="Assistant"/>
                <a:sym typeface="Assistant"/>
              </a:rPr>
              <a:t>hand-crafted</a:t>
            </a:r>
            <a:r>
              <a:rPr lang="en"/>
              <a:t> </a:t>
            </a:r>
            <a:r>
              <a:rPr b="1" lang="en">
                <a:latin typeface="Assistant"/>
                <a:ea typeface="Assistant"/>
                <a:cs typeface="Assistant"/>
                <a:sym typeface="Assistant"/>
              </a:rPr>
              <a:t>features</a:t>
            </a:r>
            <a:r>
              <a:rPr lang="en"/>
              <a:t> were extracted </a:t>
            </a:r>
            <a:r>
              <a:rPr lang="en">
                <a:latin typeface="Arial"/>
                <a:ea typeface="Arial"/>
                <a:cs typeface="Arial"/>
                <a:sym typeface="Arial"/>
              </a:rPr>
              <a:t>and were fed into a </a:t>
            </a:r>
            <a:r>
              <a:rPr b="1" lang="en">
                <a:latin typeface="Arial"/>
                <a:ea typeface="Arial"/>
                <a:cs typeface="Arial"/>
                <a:sym typeface="Arial"/>
              </a:rPr>
              <a:t>classifier</a:t>
            </a:r>
            <a:r>
              <a:rPr lang="en">
                <a:latin typeface="Arial"/>
                <a:ea typeface="Arial"/>
                <a:cs typeface="Arial"/>
                <a:sym typeface="Arial"/>
              </a:rPr>
              <a:t>.</a:t>
            </a:r>
            <a:endParaRPr/>
          </a:p>
        </p:txBody>
      </p:sp>
      <p:sp>
        <p:nvSpPr>
          <p:cNvPr id="616" name="Google Shape;616;p37"/>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05</a:t>
            </a:r>
            <a:endParaRPr b="0" sz="10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Haar feature &amp; Integral image</a:t>
            </a:r>
            <a:endParaRPr sz="2600"/>
          </a:p>
        </p:txBody>
      </p:sp>
      <p:sp>
        <p:nvSpPr>
          <p:cNvPr id="622" name="Google Shape;622;p38"/>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06</a:t>
            </a:r>
            <a:endParaRPr b="0" sz="1000">
              <a:solidFill>
                <a:schemeClr val="accent1"/>
              </a:solidFill>
            </a:endParaRPr>
          </a:p>
        </p:txBody>
      </p:sp>
      <p:sp>
        <p:nvSpPr>
          <p:cNvPr id="623" name="Google Shape;623;p38"/>
          <p:cNvSpPr txBox="1"/>
          <p:nvPr/>
        </p:nvSpPr>
        <p:spPr>
          <a:xfrm>
            <a:off x="89575" y="3891475"/>
            <a:ext cx="4139400" cy="118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Assistant Medium"/>
                <a:ea typeface="Assistant Medium"/>
                <a:cs typeface="Assistant Medium"/>
                <a:sym typeface="Assistant Medium"/>
              </a:rPr>
              <a:t>Haar-like feature can be viewed as a </a:t>
            </a:r>
            <a:r>
              <a:rPr b="1" lang="en" sz="1300">
                <a:solidFill>
                  <a:schemeClr val="dk1"/>
                </a:solidFill>
                <a:latin typeface="Assistant"/>
                <a:ea typeface="Assistant"/>
                <a:cs typeface="Assistant"/>
                <a:sym typeface="Assistant"/>
              </a:rPr>
              <a:t>mask</a:t>
            </a:r>
            <a:r>
              <a:rPr lang="en" sz="1300">
                <a:solidFill>
                  <a:schemeClr val="dk1"/>
                </a:solidFill>
                <a:latin typeface="Assistant Medium"/>
                <a:ea typeface="Assistant Medium"/>
                <a:cs typeface="Assistant Medium"/>
                <a:sym typeface="Assistant Medium"/>
              </a:rPr>
              <a:t> consisting of three values: </a:t>
            </a:r>
            <a:endParaRPr sz="1300">
              <a:solidFill>
                <a:schemeClr val="dk1"/>
              </a:solidFill>
              <a:latin typeface="Assistant Medium"/>
              <a:ea typeface="Assistant Medium"/>
              <a:cs typeface="Assistant Medium"/>
              <a:sym typeface="Assistant Medium"/>
            </a:endParaRPr>
          </a:p>
          <a:p>
            <a:pPr indent="-311150" lvl="0" marL="457200" rtl="0" algn="just">
              <a:spcBef>
                <a:spcPts val="0"/>
              </a:spcBef>
              <a:spcAft>
                <a:spcPts val="0"/>
              </a:spcAft>
              <a:buClr>
                <a:schemeClr val="dk1"/>
              </a:buClr>
              <a:buSzPts val="1300"/>
              <a:buFont typeface="Assistant Medium"/>
              <a:buChar char="●"/>
            </a:pPr>
            <a:r>
              <a:rPr b="1" lang="en" sz="1300">
                <a:solidFill>
                  <a:schemeClr val="dk1"/>
                </a:solidFill>
                <a:latin typeface="Assistant"/>
                <a:ea typeface="Assistant"/>
                <a:cs typeface="Assistant"/>
                <a:sym typeface="Assistant"/>
              </a:rPr>
              <a:t>1</a:t>
            </a:r>
            <a:r>
              <a:rPr lang="en" sz="1300">
                <a:solidFill>
                  <a:schemeClr val="dk1"/>
                </a:solidFill>
                <a:latin typeface="Assistant Medium"/>
                <a:ea typeface="Assistant Medium"/>
                <a:cs typeface="Assistant Medium"/>
                <a:sym typeface="Assistant Medium"/>
              </a:rPr>
              <a:t> for those pixels in the white region of the feature. </a:t>
            </a:r>
            <a:endParaRPr sz="1300">
              <a:solidFill>
                <a:schemeClr val="dk1"/>
              </a:solidFill>
              <a:latin typeface="Assistant Medium"/>
              <a:ea typeface="Assistant Medium"/>
              <a:cs typeface="Assistant Medium"/>
              <a:sym typeface="Assistant Medium"/>
            </a:endParaRPr>
          </a:p>
          <a:p>
            <a:pPr indent="-311150" lvl="0" marL="457200" rtl="0" algn="just">
              <a:spcBef>
                <a:spcPts val="0"/>
              </a:spcBef>
              <a:spcAft>
                <a:spcPts val="0"/>
              </a:spcAft>
              <a:buClr>
                <a:schemeClr val="dk1"/>
              </a:buClr>
              <a:buSzPts val="1300"/>
              <a:buFont typeface="Assistant Medium"/>
              <a:buChar char="●"/>
            </a:pPr>
            <a:r>
              <a:rPr b="1" lang="en" sz="1300">
                <a:solidFill>
                  <a:schemeClr val="dk1"/>
                </a:solidFill>
                <a:latin typeface="Assistant"/>
                <a:ea typeface="Assistant"/>
                <a:cs typeface="Assistant"/>
                <a:sym typeface="Assistant"/>
              </a:rPr>
              <a:t>−1</a:t>
            </a:r>
            <a:r>
              <a:rPr lang="en" sz="1300">
                <a:solidFill>
                  <a:schemeClr val="dk1"/>
                </a:solidFill>
                <a:latin typeface="Assistant Medium"/>
                <a:ea typeface="Assistant Medium"/>
                <a:cs typeface="Assistant Medium"/>
                <a:sym typeface="Assistant Medium"/>
              </a:rPr>
              <a:t> for those dark region pixels in the feature. </a:t>
            </a:r>
            <a:endParaRPr sz="1300">
              <a:solidFill>
                <a:schemeClr val="dk1"/>
              </a:solidFill>
              <a:latin typeface="Assistant Medium"/>
              <a:ea typeface="Assistant Medium"/>
              <a:cs typeface="Assistant Medium"/>
              <a:sym typeface="Assistant Medium"/>
            </a:endParaRPr>
          </a:p>
          <a:p>
            <a:pPr indent="-311150" lvl="0" marL="457200" rtl="0" algn="just">
              <a:spcBef>
                <a:spcPts val="0"/>
              </a:spcBef>
              <a:spcAft>
                <a:spcPts val="0"/>
              </a:spcAft>
              <a:buClr>
                <a:schemeClr val="dk1"/>
              </a:buClr>
              <a:buSzPts val="1300"/>
              <a:buFont typeface="Assistant Medium"/>
              <a:buChar char="●"/>
            </a:pPr>
            <a:r>
              <a:rPr b="1" lang="en" sz="1300">
                <a:solidFill>
                  <a:schemeClr val="dk1"/>
                </a:solidFill>
                <a:latin typeface="Assistant"/>
                <a:ea typeface="Assistant"/>
                <a:cs typeface="Assistant"/>
                <a:sym typeface="Assistant"/>
              </a:rPr>
              <a:t>0</a:t>
            </a:r>
            <a:r>
              <a:rPr lang="en" sz="1300">
                <a:solidFill>
                  <a:schemeClr val="dk1"/>
                </a:solidFill>
                <a:latin typeface="Assistant Medium"/>
                <a:ea typeface="Assistant Medium"/>
                <a:cs typeface="Assistant Medium"/>
                <a:sym typeface="Assistant Medium"/>
              </a:rPr>
              <a:t> for those pixels outside of the feature region.</a:t>
            </a:r>
            <a:endParaRPr sz="1300">
              <a:solidFill>
                <a:schemeClr val="dk1"/>
              </a:solidFill>
              <a:latin typeface="Assistant Medium"/>
              <a:ea typeface="Assistant Medium"/>
              <a:cs typeface="Assistant Medium"/>
              <a:sym typeface="Assistant Medium"/>
            </a:endParaRPr>
          </a:p>
        </p:txBody>
      </p:sp>
      <p:sp>
        <p:nvSpPr>
          <p:cNvPr id="624" name="Google Shape;624;p38"/>
          <p:cNvSpPr txBox="1"/>
          <p:nvPr/>
        </p:nvSpPr>
        <p:spPr>
          <a:xfrm>
            <a:off x="4228975" y="1211000"/>
            <a:ext cx="4486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latin typeface="Assistant Medium"/>
                <a:ea typeface="Assistant Medium"/>
                <a:cs typeface="Assistant Medium"/>
                <a:sym typeface="Assistant Medium"/>
              </a:rPr>
              <a:t>The </a:t>
            </a:r>
            <a:r>
              <a:rPr b="1" lang="en">
                <a:solidFill>
                  <a:schemeClr val="dk1"/>
                </a:solidFill>
                <a:latin typeface="Assistant"/>
                <a:ea typeface="Assistant"/>
                <a:cs typeface="Assistant"/>
                <a:sym typeface="Assistant"/>
              </a:rPr>
              <a:t>integral image</a:t>
            </a:r>
            <a:r>
              <a:rPr lang="en">
                <a:solidFill>
                  <a:schemeClr val="dk1"/>
                </a:solidFill>
                <a:latin typeface="Assistant Medium"/>
                <a:ea typeface="Assistant Medium"/>
                <a:cs typeface="Assistant Medium"/>
                <a:sym typeface="Assistant Medium"/>
              </a:rPr>
              <a:t> at location x, y contains the sum of the pixels </a:t>
            </a:r>
            <a:r>
              <a:rPr b="1" lang="en">
                <a:solidFill>
                  <a:schemeClr val="dk1"/>
                </a:solidFill>
                <a:latin typeface="Assistant"/>
                <a:ea typeface="Assistant"/>
                <a:cs typeface="Assistant"/>
                <a:sym typeface="Assistant"/>
              </a:rPr>
              <a:t>above and to the left</a:t>
            </a:r>
            <a:r>
              <a:rPr lang="en">
                <a:solidFill>
                  <a:schemeClr val="dk1"/>
                </a:solidFill>
                <a:latin typeface="Assistant Medium"/>
                <a:ea typeface="Assistant Medium"/>
                <a:cs typeface="Assistant Medium"/>
                <a:sym typeface="Assistant Medium"/>
              </a:rPr>
              <a:t> of x, y.</a:t>
            </a:r>
            <a:endParaRPr>
              <a:solidFill>
                <a:schemeClr val="dk1"/>
              </a:solidFill>
              <a:latin typeface="Assistant Medium"/>
              <a:ea typeface="Assistant Medium"/>
              <a:cs typeface="Assistant Medium"/>
              <a:sym typeface="Assistant Medium"/>
            </a:endParaRPr>
          </a:p>
          <a:p>
            <a:pPr indent="-317500" lvl="0" marL="457200" rtl="0" algn="l">
              <a:lnSpc>
                <a:spcPct val="115000"/>
              </a:lnSpc>
              <a:spcBef>
                <a:spcPts val="0"/>
              </a:spcBef>
              <a:spcAft>
                <a:spcPts val="0"/>
              </a:spcAft>
              <a:buClr>
                <a:schemeClr val="dk1"/>
              </a:buClr>
              <a:buSzPts val="1400"/>
              <a:buChar char="●"/>
            </a:pPr>
            <a:r>
              <a:rPr lang="en">
                <a:solidFill>
                  <a:schemeClr val="dk1"/>
                </a:solidFill>
                <a:latin typeface="Assistant Medium"/>
                <a:ea typeface="Assistant Medium"/>
                <a:cs typeface="Assistant Medium"/>
                <a:sym typeface="Assistant Medium"/>
              </a:rPr>
              <a:t>Using the integral image, any rectangular sum can be computed in </a:t>
            </a:r>
            <a:r>
              <a:rPr b="1" lang="en">
                <a:solidFill>
                  <a:schemeClr val="dk1"/>
                </a:solidFill>
                <a:latin typeface="Assistant"/>
                <a:ea typeface="Assistant"/>
                <a:cs typeface="Assistant"/>
                <a:sym typeface="Assistant"/>
              </a:rPr>
              <a:t>four array</a:t>
            </a:r>
            <a:r>
              <a:rPr lang="en">
                <a:solidFill>
                  <a:schemeClr val="dk1"/>
                </a:solidFill>
                <a:latin typeface="Assistant Medium"/>
                <a:ea typeface="Assistant Medium"/>
                <a:cs typeface="Assistant Medium"/>
                <a:sym typeface="Assistant Medium"/>
              </a:rPr>
              <a:t> references.</a:t>
            </a:r>
            <a:endParaRPr>
              <a:solidFill>
                <a:schemeClr val="dk1"/>
              </a:solidFill>
              <a:latin typeface="Assistant Medium"/>
              <a:ea typeface="Assistant Medium"/>
              <a:cs typeface="Assistant Medium"/>
              <a:sym typeface="Assistant Medium"/>
            </a:endParaRPr>
          </a:p>
        </p:txBody>
      </p:sp>
      <p:sp>
        <p:nvSpPr>
          <p:cNvPr id="625" name="Google Shape;625;p38"/>
          <p:cNvSpPr txBox="1"/>
          <p:nvPr>
            <p:ph idx="4294967295"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Literature Review</a:t>
            </a:r>
            <a:endParaRPr>
              <a:solidFill>
                <a:schemeClr val="accent3"/>
              </a:solidFill>
            </a:endParaRPr>
          </a:p>
        </p:txBody>
      </p:sp>
      <p:pic>
        <p:nvPicPr>
          <p:cNvPr id="626" name="Google Shape;626;p38"/>
          <p:cNvPicPr preferRelativeResize="0"/>
          <p:nvPr/>
        </p:nvPicPr>
        <p:blipFill>
          <a:blip r:embed="rId3">
            <a:alphaModFix/>
          </a:blip>
          <a:stretch>
            <a:fillRect/>
          </a:stretch>
        </p:blipFill>
        <p:spPr>
          <a:xfrm>
            <a:off x="3" y="1017720"/>
            <a:ext cx="3262901" cy="2873754"/>
          </a:xfrm>
          <a:prstGeom prst="rect">
            <a:avLst/>
          </a:prstGeom>
          <a:noFill/>
          <a:ln>
            <a:noFill/>
          </a:ln>
        </p:spPr>
      </p:pic>
      <p:pic>
        <p:nvPicPr>
          <p:cNvPr id="627" name="Google Shape;627;p38"/>
          <p:cNvPicPr preferRelativeResize="0"/>
          <p:nvPr/>
        </p:nvPicPr>
        <p:blipFill>
          <a:blip r:embed="rId4">
            <a:alphaModFix/>
          </a:blip>
          <a:stretch>
            <a:fillRect/>
          </a:stretch>
        </p:blipFill>
        <p:spPr>
          <a:xfrm>
            <a:off x="4688275" y="2509350"/>
            <a:ext cx="4139400" cy="246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39"/>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Deep Learning-based Approach</a:t>
            </a:r>
            <a:endParaRPr sz="2600"/>
          </a:p>
        </p:txBody>
      </p:sp>
      <p:graphicFrame>
        <p:nvGraphicFramePr>
          <p:cNvPr id="633" name="Google Shape;633;p39"/>
          <p:cNvGraphicFramePr/>
          <p:nvPr/>
        </p:nvGraphicFramePr>
        <p:xfrm>
          <a:off x="720075" y="1806638"/>
          <a:ext cx="3000000" cy="3000000"/>
        </p:xfrm>
        <a:graphic>
          <a:graphicData uri="http://schemas.openxmlformats.org/drawingml/2006/table">
            <a:tbl>
              <a:tblPr>
                <a:noFill/>
                <a:tableStyleId>{319E9B59-AA2B-4F96-A1CA-6C5CC2DD27C4}</a:tableStyleId>
              </a:tblPr>
              <a:tblGrid>
                <a:gridCol w="851550"/>
                <a:gridCol w="4613700"/>
              </a:tblGrid>
              <a:tr h="896375">
                <a:tc>
                  <a:txBody>
                    <a:bodyPr/>
                    <a:lstStyle/>
                    <a:p>
                      <a:pPr indent="0" lvl="0" marL="0" rtl="0" algn="l">
                        <a:spcBef>
                          <a:spcPts val="0"/>
                        </a:spcBef>
                        <a:spcAft>
                          <a:spcPts val="0"/>
                        </a:spcAft>
                        <a:buNone/>
                      </a:pPr>
                      <a:r>
                        <a:rPr b="1" lang="en" sz="1200">
                          <a:latin typeface="Assistant"/>
                          <a:ea typeface="Assistant"/>
                          <a:cs typeface="Assistant"/>
                          <a:sym typeface="Assistant"/>
                        </a:rPr>
                        <a:t>CNNs</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Some of the most well known CNN architectures include </a:t>
                      </a:r>
                      <a:r>
                        <a:rPr b="1" lang="en" sz="1200">
                          <a:solidFill>
                            <a:schemeClr val="dk1"/>
                          </a:solidFill>
                          <a:latin typeface="Assistant"/>
                          <a:ea typeface="Assistant"/>
                          <a:cs typeface="Assistant"/>
                          <a:sym typeface="Assistant"/>
                        </a:rPr>
                        <a:t>AlexNet</a:t>
                      </a:r>
                      <a:r>
                        <a:rPr lang="en" sz="1200">
                          <a:solidFill>
                            <a:schemeClr val="dk1"/>
                          </a:solidFill>
                          <a:latin typeface="Assistant Medium"/>
                          <a:ea typeface="Assistant Medium"/>
                          <a:cs typeface="Assistant Medium"/>
                          <a:sym typeface="Assistant Medium"/>
                        </a:rPr>
                        <a:t>, </a:t>
                      </a:r>
                      <a:r>
                        <a:rPr b="1" lang="en" sz="1200">
                          <a:solidFill>
                            <a:schemeClr val="dk1"/>
                          </a:solidFill>
                          <a:latin typeface="Assistant"/>
                          <a:ea typeface="Assistant"/>
                          <a:cs typeface="Assistant"/>
                          <a:sym typeface="Assistant"/>
                        </a:rPr>
                        <a:t>VGGNet</a:t>
                      </a:r>
                      <a:r>
                        <a:rPr lang="en" sz="1200">
                          <a:solidFill>
                            <a:schemeClr val="dk1"/>
                          </a:solidFill>
                          <a:latin typeface="Assistant Medium"/>
                          <a:ea typeface="Assistant Medium"/>
                          <a:cs typeface="Assistant Medium"/>
                          <a:sym typeface="Assistant Medium"/>
                        </a:rPr>
                        <a:t>, and </a:t>
                      </a:r>
                      <a:r>
                        <a:rPr b="1" lang="en" sz="1200">
                          <a:solidFill>
                            <a:schemeClr val="dk1"/>
                          </a:solidFill>
                          <a:latin typeface="Assistant"/>
                          <a:ea typeface="Assistant"/>
                          <a:cs typeface="Assistant"/>
                          <a:sym typeface="Assistant"/>
                        </a:rPr>
                        <a:t>ResNet</a:t>
                      </a:r>
                      <a:r>
                        <a:rPr lang="en" sz="1200">
                          <a:solidFill>
                            <a:schemeClr val="dk1"/>
                          </a:solidFill>
                          <a:latin typeface="Assistant Medium"/>
                          <a:ea typeface="Assistant Medium"/>
                          <a:cs typeface="Assistant Medium"/>
                          <a:sym typeface="Assistant Medium"/>
                        </a:rPr>
                        <a:t>.</a:t>
                      </a:r>
                      <a:endParaRPr sz="1200">
                        <a:solidFill>
                          <a:schemeClr val="dk1"/>
                        </a:solidFill>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952750">
                <a:tc>
                  <a:txBody>
                    <a:bodyPr/>
                    <a:lstStyle/>
                    <a:p>
                      <a:pPr indent="0" lvl="0" marL="0" rtl="0" algn="l">
                        <a:spcBef>
                          <a:spcPts val="0"/>
                        </a:spcBef>
                        <a:spcAft>
                          <a:spcPts val="0"/>
                        </a:spcAft>
                        <a:buNone/>
                      </a:pPr>
                      <a:r>
                        <a:rPr b="1" lang="en" sz="1200">
                          <a:latin typeface="Assistant"/>
                          <a:ea typeface="Assistant"/>
                          <a:cs typeface="Assistant"/>
                          <a:sym typeface="Assistant"/>
                        </a:rPr>
                        <a:t>R-CNN Based Models</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rtl="0" algn="l">
                        <a:spcBef>
                          <a:spcPts val="0"/>
                        </a:spcBef>
                        <a:spcAft>
                          <a:spcPts val="0"/>
                        </a:spcAft>
                        <a:buClr>
                          <a:schemeClr val="dk1"/>
                        </a:buClr>
                        <a:buSzPts val="1200"/>
                        <a:buFont typeface="Assistant Medium"/>
                        <a:buChar char="●"/>
                      </a:pPr>
                      <a:r>
                        <a:rPr lang="en" sz="1200">
                          <a:solidFill>
                            <a:schemeClr val="dk1"/>
                          </a:solidFill>
                          <a:latin typeface="Assistant Medium"/>
                          <a:ea typeface="Assistant Medium"/>
                          <a:cs typeface="Assistant Medium"/>
                          <a:sym typeface="Assistant Medium"/>
                        </a:rPr>
                        <a:t>Some of the most well known are </a:t>
                      </a:r>
                      <a:r>
                        <a:rPr b="1" lang="en" sz="1200">
                          <a:solidFill>
                            <a:schemeClr val="dk1"/>
                          </a:solidFill>
                          <a:latin typeface="Assistant"/>
                          <a:ea typeface="Assistant"/>
                          <a:cs typeface="Assistant"/>
                          <a:sym typeface="Assistant"/>
                        </a:rPr>
                        <a:t>R-CNN</a:t>
                      </a:r>
                      <a:r>
                        <a:rPr lang="en" sz="1200">
                          <a:solidFill>
                            <a:schemeClr val="dk1"/>
                          </a:solidFill>
                          <a:latin typeface="Assistant Medium"/>
                          <a:ea typeface="Assistant Medium"/>
                          <a:cs typeface="Assistant Medium"/>
                          <a:sym typeface="Assistant Medium"/>
                        </a:rPr>
                        <a:t>, </a:t>
                      </a:r>
                      <a:r>
                        <a:rPr b="1" lang="en" sz="1200">
                          <a:solidFill>
                            <a:schemeClr val="dk1"/>
                          </a:solidFill>
                          <a:latin typeface="Assistant"/>
                          <a:ea typeface="Assistant"/>
                          <a:cs typeface="Assistant"/>
                          <a:sym typeface="Assistant"/>
                        </a:rPr>
                        <a:t>Fast R-CNN</a:t>
                      </a:r>
                      <a:r>
                        <a:rPr lang="en" sz="1200">
                          <a:solidFill>
                            <a:schemeClr val="dk1"/>
                          </a:solidFill>
                          <a:latin typeface="Assistant Medium"/>
                          <a:ea typeface="Assistant Medium"/>
                          <a:cs typeface="Assistant Medium"/>
                          <a:sym typeface="Assistant Medium"/>
                        </a:rPr>
                        <a:t> and </a:t>
                      </a:r>
                      <a:r>
                        <a:rPr b="1" lang="en" sz="1200">
                          <a:solidFill>
                            <a:schemeClr val="dk1"/>
                          </a:solidFill>
                          <a:latin typeface="Assistant"/>
                          <a:ea typeface="Assistant"/>
                          <a:cs typeface="Assistant"/>
                          <a:sym typeface="Assistant"/>
                        </a:rPr>
                        <a:t>Faster R-CNN</a:t>
                      </a:r>
                      <a:r>
                        <a:rPr lang="en" sz="1200">
                          <a:solidFill>
                            <a:schemeClr val="dk1"/>
                          </a:solidFill>
                          <a:latin typeface="Assistant Medium"/>
                          <a:ea typeface="Assistant Medium"/>
                          <a:cs typeface="Assistant Medium"/>
                          <a:sym typeface="Assistant Medium"/>
                        </a:rPr>
                        <a:t>.</a:t>
                      </a:r>
                      <a:endParaRPr sz="1200">
                        <a:solidFill>
                          <a:schemeClr val="dk1"/>
                        </a:solidFill>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96625">
                <a:tc>
                  <a:txBody>
                    <a:bodyPr/>
                    <a:lstStyle/>
                    <a:p>
                      <a:pPr indent="0" lvl="0" marL="0" rtl="0" algn="l">
                        <a:spcBef>
                          <a:spcPts val="0"/>
                        </a:spcBef>
                        <a:spcAft>
                          <a:spcPts val="0"/>
                        </a:spcAft>
                        <a:buNone/>
                      </a:pPr>
                      <a:r>
                        <a:rPr b="1" lang="en" sz="1200">
                          <a:latin typeface="Assistant"/>
                          <a:ea typeface="Assistant"/>
                          <a:cs typeface="Assistant"/>
                          <a:sym typeface="Assistant"/>
                        </a:rPr>
                        <a:t>GANs</a:t>
                      </a:r>
                      <a:endParaRPr b="1" sz="1200">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304800" lvl="0" marL="457200" marR="0" rtl="0" algn="l">
                        <a:lnSpc>
                          <a:spcPct val="100000"/>
                        </a:lnSpc>
                        <a:spcBef>
                          <a:spcPts val="0"/>
                        </a:spcBef>
                        <a:spcAft>
                          <a:spcPts val="0"/>
                        </a:spcAft>
                        <a:buClr>
                          <a:schemeClr val="dk1"/>
                        </a:buClr>
                        <a:buSzPts val="1200"/>
                        <a:buFont typeface="Assistant Medium"/>
                        <a:buChar char="●"/>
                      </a:pPr>
                      <a:r>
                        <a:rPr lang="en" sz="1200">
                          <a:solidFill>
                            <a:schemeClr val="dk1"/>
                          </a:solidFill>
                          <a:highlight>
                            <a:srgbClr val="FFFFFF"/>
                          </a:highlight>
                          <a:latin typeface="Assistant Medium"/>
                          <a:ea typeface="Assistant Medium"/>
                          <a:cs typeface="Assistant Medium"/>
                          <a:sym typeface="Assistant Medium"/>
                        </a:rPr>
                        <a:t>GANs consist of two networks—a </a:t>
                      </a:r>
                      <a:r>
                        <a:rPr b="1" lang="en" sz="1200">
                          <a:solidFill>
                            <a:schemeClr val="dk1"/>
                          </a:solidFill>
                          <a:highlight>
                            <a:srgbClr val="FFFFFF"/>
                          </a:highlight>
                          <a:latin typeface="Assistant"/>
                          <a:ea typeface="Assistant"/>
                          <a:cs typeface="Assistant"/>
                          <a:sym typeface="Assistant"/>
                        </a:rPr>
                        <a:t>generator</a:t>
                      </a:r>
                      <a:r>
                        <a:rPr lang="en" sz="1200">
                          <a:solidFill>
                            <a:schemeClr val="dk1"/>
                          </a:solidFill>
                          <a:highlight>
                            <a:srgbClr val="FFFFFF"/>
                          </a:highlight>
                          <a:latin typeface="Assistant Medium"/>
                          <a:ea typeface="Assistant Medium"/>
                          <a:cs typeface="Assistant Medium"/>
                          <a:sym typeface="Assistant Medium"/>
                        </a:rPr>
                        <a:t> (G) and a </a:t>
                      </a:r>
                      <a:r>
                        <a:rPr b="1" lang="en" sz="1200">
                          <a:solidFill>
                            <a:schemeClr val="dk1"/>
                          </a:solidFill>
                          <a:highlight>
                            <a:srgbClr val="FFFFFF"/>
                          </a:highlight>
                          <a:latin typeface="Assistant"/>
                          <a:ea typeface="Assistant"/>
                          <a:cs typeface="Assistant"/>
                          <a:sym typeface="Assistant"/>
                        </a:rPr>
                        <a:t>discriminator</a:t>
                      </a:r>
                      <a:r>
                        <a:rPr lang="en" sz="1200">
                          <a:solidFill>
                            <a:schemeClr val="dk1"/>
                          </a:solidFill>
                          <a:highlight>
                            <a:srgbClr val="FFFFFF"/>
                          </a:highlight>
                          <a:latin typeface="Assistant Medium"/>
                          <a:ea typeface="Assistant Medium"/>
                          <a:cs typeface="Assistant Medium"/>
                          <a:sym typeface="Assistant Medium"/>
                        </a:rPr>
                        <a:t> (D). </a:t>
                      </a:r>
                      <a:endParaRPr sz="1200">
                        <a:solidFill>
                          <a:schemeClr val="dk1"/>
                        </a:solidFill>
                        <a:highlight>
                          <a:srgbClr val="FFFFFF"/>
                        </a:highlight>
                        <a:latin typeface="Assistant Medium"/>
                        <a:ea typeface="Assistant Medium"/>
                        <a:cs typeface="Assistant Medium"/>
                        <a:sym typeface="Assistant Medium"/>
                      </a:endParaRPr>
                    </a:p>
                    <a:p>
                      <a:pPr indent="-304800" lvl="0" marL="457200" marR="0" rtl="0" algn="l">
                        <a:lnSpc>
                          <a:spcPct val="100000"/>
                        </a:lnSpc>
                        <a:spcBef>
                          <a:spcPts val="0"/>
                        </a:spcBef>
                        <a:spcAft>
                          <a:spcPts val="0"/>
                        </a:spcAft>
                        <a:buClr>
                          <a:schemeClr val="dk1"/>
                        </a:buClr>
                        <a:buSzPts val="1200"/>
                        <a:buFont typeface="Assistant Medium"/>
                        <a:buChar char="●"/>
                      </a:pPr>
                      <a:r>
                        <a:rPr lang="en" sz="1200">
                          <a:solidFill>
                            <a:schemeClr val="dk1"/>
                          </a:solidFill>
                          <a:highlight>
                            <a:srgbClr val="FFFFFF"/>
                          </a:highlight>
                          <a:latin typeface="Assistant Medium"/>
                          <a:ea typeface="Assistant Medium"/>
                          <a:cs typeface="Assistant Medium"/>
                          <a:sym typeface="Assistant Medium"/>
                        </a:rPr>
                        <a:t>D tries to minimize its classification error in distinguishing fake samples from real ones, and G tries to maximize the discriminator network’s error.</a:t>
                      </a:r>
                      <a:endParaRPr sz="1200">
                        <a:solidFill>
                          <a:schemeClr val="dk1"/>
                        </a:solidFill>
                        <a:highlight>
                          <a:srgbClr val="FFFFFF"/>
                        </a:highlight>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34" name="Google Shape;634;p39"/>
          <p:cNvSpPr txBox="1"/>
          <p:nvPr>
            <p:ph idx="4294967295"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Literature Review</a:t>
            </a:r>
            <a:endParaRPr>
              <a:solidFill>
                <a:schemeClr val="accent3"/>
              </a:solidFill>
            </a:endParaRPr>
          </a:p>
        </p:txBody>
      </p:sp>
      <p:sp>
        <p:nvSpPr>
          <p:cNvPr id="635" name="Google Shape;635;p39"/>
          <p:cNvSpPr txBox="1"/>
          <p:nvPr>
            <p:ph idx="1" type="body"/>
          </p:nvPr>
        </p:nvSpPr>
        <p:spPr>
          <a:xfrm>
            <a:off x="720000" y="1174425"/>
            <a:ext cx="5465400" cy="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the great success of deep learning in computer vision, researchers have proposed several promising model architectures.</a:t>
            </a:r>
            <a:endParaRPr/>
          </a:p>
        </p:txBody>
      </p:sp>
      <p:sp>
        <p:nvSpPr>
          <p:cNvPr id="636" name="Google Shape;636;p39"/>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07</a:t>
            </a:r>
            <a:endParaRPr b="0" sz="1000">
              <a:solidFill>
                <a:schemeClr val="accent1"/>
              </a:solidFill>
            </a:endParaRPr>
          </a:p>
        </p:txBody>
      </p:sp>
      <p:pic>
        <p:nvPicPr>
          <p:cNvPr id="637" name="Google Shape;637;p39"/>
          <p:cNvPicPr preferRelativeResize="0"/>
          <p:nvPr/>
        </p:nvPicPr>
        <p:blipFill>
          <a:blip r:embed="rId3">
            <a:alphaModFix/>
          </a:blip>
          <a:stretch>
            <a:fillRect/>
          </a:stretch>
        </p:blipFill>
        <p:spPr>
          <a:xfrm>
            <a:off x="6244865" y="1205496"/>
            <a:ext cx="2947619" cy="34907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0"/>
          <p:cNvSpPr txBox="1"/>
          <p:nvPr>
            <p:ph type="title"/>
          </p:nvPr>
        </p:nvSpPr>
        <p:spPr>
          <a:xfrm>
            <a:off x="720000" y="673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Deep Learning-based Approach</a:t>
            </a:r>
            <a:endParaRPr sz="2600"/>
          </a:p>
        </p:txBody>
      </p:sp>
      <p:graphicFrame>
        <p:nvGraphicFramePr>
          <p:cNvPr id="643" name="Google Shape;643;p40"/>
          <p:cNvGraphicFramePr/>
          <p:nvPr/>
        </p:nvGraphicFramePr>
        <p:xfrm>
          <a:off x="642800" y="1508538"/>
          <a:ext cx="3000000" cy="3000000"/>
        </p:xfrm>
        <a:graphic>
          <a:graphicData uri="http://schemas.openxmlformats.org/drawingml/2006/table">
            <a:tbl>
              <a:tblPr>
                <a:noFill/>
                <a:tableStyleId>{319E9B59-AA2B-4F96-A1CA-6C5CC2DD27C4}</a:tableStyleId>
              </a:tblPr>
              <a:tblGrid>
                <a:gridCol w="1034900"/>
                <a:gridCol w="4430350"/>
              </a:tblGrid>
              <a:tr h="1096625">
                <a:tc>
                  <a:txBody>
                    <a:bodyPr/>
                    <a:lstStyle/>
                    <a:p>
                      <a:pPr indent="0" lvl="0" marL="0" rtl="0" algn="l">
                        <a:spcBef>
                          <a:spcPts val="0"/>
                        </a:spcBef>
                        <a:spcAft>
                          <a:spcPts val="0"/>
                        </a:spcAft>
                        <a:buNone/>
                      </a:pPr>
                      <a:r>
                        <a:rPr b="1" lang="en" sz="1200">
                          <a:latin typeface="Assistant"/>
                          <a:ea typeface="Assistant"/>
                          <a:cs typeface="Assistant"/>
                          <a:sym typeface="Assistant"/>
                        </a:rPr>
                        <a:t>The Single Shot Detector</a:t>
                      </a:r>
                      <a:endParaRPr b="1" sz="1200">
                        <a:latin typeface="Assistant"/>
                        <a:ea typeface="Assistant"/>
                        <a:cs typeface="Assistant"/>
                        <a:sym typeface="Assistant"/>
                      </a:endParaRPr>
                    </a:p>
                    <a:p>
                      <a:pPr indent="0" lvl="0" marL="0" rtl="0" algn="l">
                        <a:spcBef>
                          <a:spcPts val="0"/>
                        </a:spcBef>
                        <a:spcAft>
                          <a:spcPts val="0"/>
                        </a:spcAft>
                        <a:buNone/>
                      </a:pPr>
                      <a:r>
                        <a:rPr b="1" lang="en" sz="1200">
                          <a:latin typeface="Assistant"/>
                          <a:ea typeface="Assistant"/>
                          <a:cs typeface="Assistant"/>
                          <a:sym typeface="Assistant"/>
                        </a:rPr>
                        <a:t>(SSD)</a:t>
                      </a:r>
                      <a:endParaRPr b="1" sz="1200">
                        <a:solidFill>
                          <a:schemeClr val="dk1"/>
                        </a:solidFill>
                        <a:latin typeface="Assistant"/>
                        <a:ea typeface="Assistant"/>
                        <a:cs typeface="Assistant"/>
                        <a:sym typeface="Assistan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just">
                        <a:spcBef>
                          <a:spcPts val="0"/>
                        </a:spcBef>
                        <a:spcAft>
                          <a:spcPts val="1600"/>
                        </a:spcAft>
                        <a:buNone/>
                      </a:pPr>
                      <a:r>
                        <a:rPr lang="en" sz="1200">
                          <a:solidFill>
                            <a:schemeClr val="dk1"/>
                          </a:solidFill>
                          <a:latin typeface="Assistant Medium"/>
                          <a:ea typeface="Assistant Medium"/>
                          <a:cs typeface="Assistant Medium"/>
                          <a:sym typeface="Assistant Medium"/>
                        </a:rPr>
                        <a:t>SSD achieves real-time object detection through a </a:t>
                      </a:r>
                      <a:r>
                        <a:rPr b="1" lang="en" sz="1200">
                          <a:solidFill>
                            <a:schemeClr val="dk1"/>
                          </a:solidFill>
                          <a:latin typeface="Assistant"/>
                          <a:ea typeface="Assistant"/>
                          <a:cs typeface="Assistant"/>
                          <a:sym typeface="Assistant"/>
                        </a:rPr>
                        <a:t>single-pass</a:t>
                      </a:r>
                      <a:r>
                        <a:rPr lang="en" sz="1200">
                          <a:solidFill>
                            <a:schemeClr val="dk1"/>
                          </a:solidFill>
                          <a:latin typeface="Assistant Medium"/>
                          <a:ea typeface="Assistant Medium"/>
                          <a:cs typeface="Assistant Medium"/>
                          <a:sym typeface="Assistant Medium"/>
                        </a:rPr>
                        <a:t> design with a single neural network. This makes it faster than other models by eliminating the need for a separate region proposal step, while still maintaining good accuracy through the use of multiple bounding boxes of various sizes.</a:t>
                      </a:r>
                      <a:endParaRPr sz="1200">
                        <a:solidFill>
                          <a:schemeClr val="dk1"/>
                        </a:solidFill>
                        <a:latin typeface="Assistant Medium"/>
                        <a:ea typeface="Assistant Medium"/>
                        <a:cs typeface="Assistant Medium"/>
                        <a:sym typeface="Assistant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644" name="Google Shape;644;p40"/>
          <p:cNvSpPr txBox="1"/>
          <p:nvPr>
            <p:ph idx="4294967295" type="subTitle"/>
          </p:nvPr>
        </p:nvSpPr>
        <p:spPr>
          <a:xfrm>
            <a:off x="0" y="190800"/>
            <a:ext cx="91440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Face Detection</a:t>
            </a:r>
            <a:r>
              <a:rPr lang="en"/>
              <a:t> </a:t>
            </a:r>
            <a:r>
              <a:rPr lang="en">
                <a:solidFill>
                  <a:schemeClr val="accent3"/>
                </a:solidFill>
              </a:rPr>
              <a:t>| Literature Review</a:t>
            </a:r>
            <a:endParaRPr>
              <a:solidFill>
                <a:schemeClr val="accent3"/>
              </a:solidFill>
            </a:endParaRPr>
          </a:p>
        </p:txBody>
      </p:sp>
      <p:sp>
        <p:nvSpPr>
          <p:cNvPr id="645" name="Google Shape;645;p40"/>
          <p:cNvSpPr txBox="1"/>
          <p:nvPr>
            <p:ph idx="4294967295" type="title"/>
          </p:nvPr>
        </p:nvSpPr>
        <p:spPr>
          <a:xfrm>
            <a:off x="8738475" y="4669375"/>
            <a:ext cx="391800" cy="33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000">
                <a:solidFill>
                  <a:schemeClr val="accent1"/>
                </a:solidFill>
              </a:rPr>
              <a:t>08</a:t>
            </a:r>
            <a:endParaRPr b="0" sz="1000">
              <a:solidFill>
                <a:schemeClr val="accent1"/>
              </a:solidFill>
            </a:endParaRPr>
          </a:p>
        </p:txBody>
      </p:sp>
      <p:pic>
        <p:nvPicPr>
          <p:cNvPr id="646" name="Google Shape;646;p40"/>
          <p:cNvPicPr preferRelativeResize="0"/>
          <p:nvPr/>
        </p:nvPicPr>
        <p:blipFill>
          <a:blip r:embed="rId3">
            <a:alphaModFix/>
          </a:blip>
          <a:stretch>
            <a:fillRect/>
          </a:stretch>
        </p:blipFill>
        <p:spPr>
          <a:xfrm>
            <a:off x="1178127" y="2605184"/>
            <a:ext cx="6787749" cy="212836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Research Methods in Public Health - Doctor of Philosophy (Ph.D.) in Public Health Sciences by Slidesgo">
  <a:themeElements>
    <a:clrScheme name="Simple Light">
      <a:dk1>
        <a:srgbClr val="001B58"/>
      </a:dk1>
      <a:lt1>
        <a:srgbClr val="FFFFFF"/>
      </a:lt1>
      <a:dk2>
        <a:srgbClr val="FFFFFF"/>
      </a:dk2>
      <a:lt2>
        <a:srgbClr val="FFFFFF"/>
      </a:lt2>
      <a:accent1>
        <a:srgbClr val="76A3EE"/>
      </a:accent1>
      <a:accent2>
        <a:srgbClr val="385CB0"/>
      </a:accent2>
      <a:accent3>
        <a:srgbClr val="E3EDFF"/>
      </a:accent3>
      <a:accent4>
        <a:srgbClr val="FFFFFF"/>
      </a:accent4>
      <a:accent5>
        <a:srgbClr val="FFFFFF"/>
      </a:accent5>
      <a:accent6>
        <a:srgbClr val="FFFFFF"/>
      </a:accent6>
      <a:hlink>
        <a:srgbClr val="001B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